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145707957" r:id="rId2"/>
    <p:sldId id="21457079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B6E6"/>
    <a:srgbClr val="AE2573"/>
    <a:srgbClr val="78BE20"/>
    <a:srgbClr val="3200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8" autoAdjust="0"/>
    <p:restoredTop sz="94660"/>
  </p:normalViewPr>
  <p:slideViewPr>
    <p:cSldViewPr snapToGrid="0">
      <p:cViewPr varScale="1">
        <p:scale>
          <a:sx n="86" d="100"/>
          <a:sy n="86" d="100"/>
        </p:scale>
        <p:origin x="100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D8074BD-1633-4A9D-A597-54DF73F95051}" type="datetimeFigureOut">
              <a:rPr lang="en-GB" smtClean="0"/>
              <a:t>07/03/2024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F2FE08B-79FE-4620-9EA2-E6EB733CB348}" type="slidenum">
              <a:rPr lang="en-GB" smtClean="0"/>
              <a:t>‹#›</a:t>
            </a:fld>
            <a:endParaRPr lang="en-GB"/>
          </a:p>
        </p:txBody>
      </p:sp>
    </p:spTree>
    <p:extLst>
      <p:ext uri="{BB962C8B-B14F-4D97-AF65-F5344CB8AC3E}">
        <p14:creationId xmlns:p14="http://schemas.microsoft.com/office/powerpoint/2010/main" val="547377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GB" dirty="0"/>
              <a:t>Comments:</a:t>
            </a:r>
          </a:p>
          <a:p>
            <a:r>
              <a:rPr lang="en-GB" dirty="0"/>
              <a:t>Equity</a:t>
            </a:r>
          </a:p>
          <a:p>
            <a:r>
              <a:rPr lang="en-GB" dirty="0"/>
              <a:t>How do you know you have the right services and sizes for patients</a:t>
            </a:r>
          </a:p>
          <a:p>
            <a:r>
              <a:rPr lang="en-GB" dirty="0"/>
              <a:t>‘Community’ – need to be more specific – system working</a:t>
            </a:r>
          </a:p>
          <a:p>
            <a:r>
              <a:rPr lang="en-GB" dirty="0"/>
              <a:t>With me not to me</a:t>
            </a:r>
          </a:p>
          <a:p>
            <a:r>
              <a:rPr lang="en-GB" dirty="0"/>
              <a:t>Codesign and inclusion</a:t>
            </a:r>
          </a:p>
          <a:p>
            <a:r>
              <a:rPr lang="en-GB" dirty="0"/>
              <a:t>Collaboration and focus on health needs</a:t>
            </a:r>
          </a:p>
          <a:p>
            <a:r>
              <a:rPr lang="en-GB" dirty="0"/>
              <a:t>Fully integrated working across the system</a:t>
            </a:r>
          </a:p>
          <a:p>
            <a:endParaRPr lang="en-GB" dirty="0"/>
          </a:p>
          <a:p>
            <a:r>
              <a:rPr lang="en-GB" dirty="0"/>
              <a:t>Drafting notes from the group:</a:t>
            </a:r>
          </a:p>
          <a:p>
            <a:r>
              <a:rPr lang="en-GB" dirty="0"/>
              <a:t>Problem – access / outcomes / experience – equity for all </a:t>
            </a:r>
          </a:p>
          <a:p>
            <a:r>
              <a:rPr lang="en-GB" dirty="0"/>
              <a:t>Fragmented pathways contributing factors: complex systems, barriers – communication etc., Late referrals, Waiting times</a:t>
            </a:r>
          </a:p>
          <a:p>
            <a:r>
              <a:rPr lang="en-GB" dirty="0"/>
              <a:t>We cannot be certain that all the people we serve have equity of access / outcomes / experience to / of our services</a:t>
            </a:r>
          </a:p>
          <a:p>
            <a:r>
              <a:rPr lang="en-GB" dirty="0"/>
              <a:t>Know what services we deliver or wait too long / do not know / not helped to access our services</a:t>
            </a:r>
          </a:p>
          <a:p>
            <a:endParaRPr lang="en-GB" dirty="0"/>
          </a:p>
          <a:p>
            <a:r>
              <a:rPr lang="en-GB" dirty="0"/>
              <a:t>Vision drafting notes from the group:</a:t>
            </a:r>
          </a:p>
          <a:p>
            <a:r>
              <a:rPr lang="en-GB" dirty="0"/>
              <a:t>Work with patients to provide seamless care across the pathways to receive the care they need</a:t>
            </a:r>
          </a:p>
          <a:p>
            <a:r>
              <a:rPr lang="en-GB" dirty="0"/>
              <a:t>We will empower people to access the right service at the right time</a:t>
            </a:r>
          </a:p>
          <a:p>
            <a:r>
              <a:rPr lang="en-GB" dirty="0"/>
              <a:t>We will be creative to enable easy access into our services. Working as part of the community so people feel supported to get the right care at the right time</a:t>
            </a:r>
          </a:p>
          <a:p>
            <a:r>
              <a:rPr lang="en-GB" dirty="0"/>
              <a:t>We will work in partnership with our local communities and voluntary services to co-design our services to meet their needs</a:t>
            </a:r>
          </a:p>
          <a:p>
            <a:r>
              <a:rPr lang="en-GB" dirty="0"/>
              <a:t>People will have equitable outcomes and experience</a:t>
            </a:r>
          </a:p>
        </p:txBody>
      </p:sp>
      <p:sp>
        <p:nvSpPr>
          <p:cNvPr id="4" name="Slide Number Placeholder 3"/>
          <p:cNvSpPr>
            <a:spLocks noGrp="1"/>
          </p:cNvSpPr>
          <p:nvPr>
            <p:ph type="sldNum" sz="quarter" idx="5"/>
          </p:nvPr>
        </p:nvSpPr>
        <p:spPr/>
        <p:txBody>
          <a:bodyPr/>
          <a:lstStyle/>
          <a:p>
            <a:pPr marL="0" marR="0" lvl="0" indent="0" algn="r" defTabSz="914321" rtl="0" eaLnBrk="1" fontAlgn="auto" latinLnBrk="0" hangingPunct="1">
              <a:lnSpc>
                <a:spcPct val="100000"/>
              </a:lnSpc>
              <a:spcBef>
                <a:spcPts val="0"/>
              </a:spcBef>
              <a:spcAft>
                <a:spcPts val="0"/>
              </a:spcAft>
              <a:buClrTx/>
              <a:buSzTx/>
              <a:buFontTx/>
              <a:buNone/>
              <a:tabLst/>
              <a:defRPr/>
            </a:pPr>
            <a:fld id="{D0CB13E9-ED0B-4BF4-8294-1D5713FC2A8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321"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4488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GB" dirty="0"/>
              <a:t>Comments:</a:t>
            </a:r>
          </a:p>
          <a:p>
            <a:r>
              <a:rPr lang="en-GB" dirty="0"/>
              <a:t>Equity</a:t>
            </a:r>
          </a:p>
          <a:p>
            <a:r>
              <a:rPr lang="en-GB" dirty="0"/>
              <a:t>How do you know you have the right services and sizes for patients</a:t>
            </a:r>
          </a:p>
          <a:p>
            <a:r>
              <a:rPr lang="en-GB" dirty="0"/>
              <a:t>‘Community’ – need to be more specific – system working</a:t>
            </a:r>
          </a:p>
          <a:p>
            <a:r>
              <a:rPr lang="en-GB" dirty="0"/>
              <a:t>With me not to me</a:t>
            </a:r>
          </a:p>
          <a:p>
            <a:r>
              <a:rPr lang="en-GB" dirty="0"/>
              <a:t>Codesign and inclusion</a:t>
            </a:r>
          </a:p>
          <a:p>
            <a:r>
              <a:rPr lang="en-GB" dirty="0"/>
              <a:t>Collaboration and focus on health needs</a:t>
            </a:r>
          </a:p>
          <a:p>
            <a:r>
              <a:rPr lang="en-GB" dirty="0"/>
              <a:t>Fully integrated working across the system</a:t>
            </a:r>
          </a:p>
          <a:p>
            <a:endParaRPr lang="en-GB" dirty="0"/>
          </a:p>
          <a:p>
            <a:r>
              <a:rPr lang="en-GB" dirty="0"/>
              <a:t>Drafting notes from the group:</a:t>
            </a:r>
          </a:p>
          <a:p>
            <a:r>
              <a:rPr lang="en-GB" dirty="0"/>
              <a:t>Problem – access / outcomes / experience – equity for all </a:t>
            </a:r>
          </a:p>
          <a:p>
            <a:r>
              <a:rPr lang="en-GB" dirty="0"/>
              <a:t>Fragmented pathways contributing factors: complex systems, barriers – communication etc., Late referrals, Waiting times</a:t>
            </a:r>
          </a:p>
          <a:p>
            <a:r>
              <a:rPr lang="en-GB" dirty="0"/>
              <a:t>We cannot be certain that all the people we serve have equity of access / outcomes / experience to / of our services</a:t>
            </a:r>
          </a:p>
          <a:p>
            <a:r>
              <a:rPr lang="en-GB" dirty="0"/>
              <a:t>Know what services we deliver or wait too long / do not know / not helped to access our services</a:t>
            </a:r>
          </a:p>
          <a:p>
            <a:endParaRPr lang="en-GB" dirty="0"/>
          </a:p>
          <a:p>
            <a:r>
              <a:rPr lang="en-GB" dirty="0"/>
              <a:t>Vision drafting notes from the group:</a:t>
            </a:r>
          </a:p>
          <a:p>
            <a:r>
              <a:rPr lang="en-GB" dirty="0"/>
              <a:t>Work with patients to provide seamless care across the pathways to receive the care they need</a:t>
            </a:r>
          </a:p>
          <a:p>
            <a:r>
              <a:rPr lang="en-GB" dirty="0"/>
              <a:t>We will empower people to access the right service at the right time</a:t>
            </a:r>
          </a:p>
          <a:p>
            <a:r>
              <a:rPr lang="en-GB" dirty="0"/>
              <a:t>We will be creative to enable easy access into our services. Working as part of the community so people feel supported to get the right care at the right time</a:t>
            </a:r>
          </a:p>
          <a:p>
            <a:r>
              <a:rPr lang="en-GB" dirty="0"/>
              <a:t>We will work in partnership with our local communities and voluntary services to co-design our services to meet their needs</a:t>
            </a:r>
          </a:p>
          <a:p>
            <a:r>
              <a:rPr lang="en-GB" dirty="0"/>
              <a:t>People will have equitable outcomes and experience</a:t>
            </a:r>
          </a:p>
        </p:txBody>
      </p:sp>
      <p:sp>
        <p:nvSpPr>
          <p:cNvPr id="4" name="Slide Number Placeholder 3"/>
          <p:cNvSpPr>
            <a:spLocks noGrp="1"/>
          </p:cNvSpPr>
          <p:nvPr>
            <p:ph type="sldNum" sz="quarter" idx="5"/>
          </p:nvPr>
        </p:nvSpPr>
        <p:spPr/>
        <p:txBody>
          <a:bodyPr/>
          <a:lstStyle/>
          <a:p>
            <a:pPr marL="0" marR="0" lvl="0" indent="0" algn="r" defTabSz="914321" rtl="0" eaLnBrk="1" fontAlgn="auto" latinLnBrk="0" hangingPunct="1">
              <a:lnSpc>
                <a:spcPct val="100000"/>
              </a:lnSpc>
              <a:spcBef>
                <a:spcPts val="0"/>
              </a:spcBef>
              <a:spcAft>
                <a:spcPts val="0"/>
              </a:spcAft>
              <a:buClrTx/>
              <a:buSzTx/>
              <a:buFontTx/>
              <a:buNone/>
              <a:tabLst/>
              <a:defRPr/>
            </a:pPr>
            <a:fld id="{D0CB13E9-ED0B-4BF4-8294-1D5713FC2A8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321"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8546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lide 36pt">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r="47976" b="11837"/>
          <a:stretch/>
        </p:blipFill>
        <p:spPr>
          <a:xfrm>
            <a:off x="8334827" y="3044959"/>
            <a:ext cx="3857175" cy="3813043"/>
          </a:xfrm>
          <a:prstGeom prst="rect">
            <a:avLst/>
          </a:prstGeom>
        </p:spPr>
      </p:pic>
      <p:sp>
        <p:nvSpPr>
          <p:cNvPr id="9" name="Title 1"/>
          <p:cNvSpPr>
            <a:spLocks noGrp="1"/>
          </p:cNvSpPr>
          <p:nvPr>
            <p:ph type="title" hasCustomPrompt="1"/>
          </p:nvPr>
        </p:nvSpPr>
        <p:spPr>
          <a:xfrm>
            <a:off x="527384" y="2636912"/>
            <a:ext cx="11233251" cy="864096"/>
          </a:xfrm>
        </p:spPr>
        <p:txBody>
          <a:bodyPr/>
          <a:lstStyle>
            <a:lvl1pPr>
              <a:spcAft>
                <a:spcPts val="3200"/>
              </a:spcAft>
              <a:defRPr sz="4267">
                <a:solidFill>
                  <a:srgbClr val="005EB8"/>
                </a:solidFill>
              </a:defRPr>
            </a:lvl1pPr>
          </a:lstStyle>
          <a:p>
            <a:pPr>
              <a:spcAft>
                <a:spcPts val="2400"/>
              </a:spcAft>
            </a:pPr>
            <a:r>
              <a:rPr lang="en-GB" sz="4800" b="1" dirty="0">
                <a:solidFill>
                  <a:srgbClr val="005EB8"/>
                </a:solidFill>
                <a:latin typeface="Arial" panose="020B0604020202020204" pitchFamily="34" charset="0"/>
                <a:cs typeface="Arial" panose="020B0604020202020204" pitchFamily="34" charset="0"/>
              </a:rPr>
              <a:t>Presentation title slide 36pt</a:t>
            </a:r>
            <a:endParaRPr lang="en-GB"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377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alues">
    <p:spTree>
      <p:nvGrpSpPr>
        <p:cNvPr id="1" name=""/>
        <p:cNvGrpSpPr/>
        <p:nvPr/>
      </p:nvGrpSpPr>
      <p:grpSpPr>
        <a:xfrm>
          <a:off x="0" y="0"/>
          <a:ext cx="0" cy="0"/>
          <a:chOff x="0" y="0"/>
          <a:chExt cx="0" cy="0"/>
        </a:xfrm>
      </p:grpSpPr>
      <p:sp>
        <p:nvSpPr>
          <p:cNvPr id="4" name="Rectangle 3"/>
          <p:cNvSpPr/>
          <p:nvPr userDrawn="1"/>
        </p:nvSpPr>
        <p:spPr>
          <a:xfrm>
            <a:off x="143340" y="5949280"/>
            <a:ext cx="2688299"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763"/>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0844" t="45576" r="9864" b="42183"/>
          <a:stretch/>
        </p:blipFill>
        <p:spPr>
          <a:xfrm>
            <a:off x="1391479" y="4737909"/>
            <a:ext cx="9496517" cy="1035989"/>
          </a:xfrm>
          <a:prstGeom prst="rect">
            <a:avLst/>
          </a:prstGeom>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107288" y="2101555"/>
            <a:ext cx="8064896" cy="2181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683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Compassionate">
    <p:spTree>
      <p:nvGrpSpPr>
        <p:cNvPr id="1" name=""/>
        <p:cNvGrpSpPr/>
        <p:nvPr/>
      </p:nvGrpSpPr>
      <p:grpSpPr>
        <a:xfrm>
          <a:off x="0" y="0"/>
          <a:ext cx="0" cy="0"/>
          <a:chOff x="0" y="0"/>
          <a:chExt cx="0" cy="0"/>
        </a:xfrm>
      </p:grpSpPr>
      <p:sp>
        <p:nvSpPr>
          <p:cNvPr id="8" name="TextBox 7"/>
          <p:cNvSpPr txBox="1"/>
          <p:nvPr userDrawn="1"/>
        </p:nvSpPr>
        <p:spPr>
          <a:xfrm>
            <a:off x="5531644" y="3005628"/>
            <a:ext cx="4692816" cy="5883021"/>
          </a:xfrm>
          <a:prstGeom prst="rect">
            <a:avLst/>
          </a:prstGeom>
          <a:noFill/>
        </p:spPr>
        <p:txBody>
          <a:bodyPr wrap="square" rtlCol="0">
            <a:spAutoFit/>
          </a:bodyPr>
          <a:lstStyle/>
          <a:p>
            <a:r>
              <a:rPr lang="en-GB" sz="3763" dirty="0">
                <a:solidFill>
                  <a:schemeClr val="tx1">
                    <a:lumMod val="75000"/>
                    <a:lumOff val="25000"/>
                  </a:schemeClr>
                </a:solidFill>
                <a:latin typeface="Arial" panose="020B0604020202020204" pitchFamily="34" charset="0"/>
                <a:cs typeface="Arial" panose="020B0604020202020204" pitchFamily="34" charset="0"/>
              </a:rPr>
              <a:t>We put patients and our service users at the heart of everything we do. We’re positive, kind and polite. We understand diversity. We’re respectful, patient </a:t>
            </a:r>
            <a:br>
              <a:rPr lang="en-GB" sz="3763" dirty="0">
                <a:solidFill>
                  <a:schemeClr val="tx1">
                    <a:lumMod val="75000"/>
                    <a:lumOff val="25000"/>
                  </a:schemeClr>
                </a:solidFill>
                <a:latin typeface="Arial" panose="020B0604020202020204" pitchFamily="34" charset="0"/>
                <a:cs typeface="Arial" panose="020B0604020202020204" pitchFamily="34" charset="0"/>
              </a:rPr>
            </a:br>
            <a:r>
              <a:rPr lang="en-GB" sz="3763" dirty="0">
                <a:solidFill>
                  <a:schemeClr val="tx1">
                    <a:lumMod val="75000"/>
                    <a:lumOff val="25000"/>
                  </a:schemeClr>
                </a:solidFill>
                <a:latin typeface="Arial" panose="020B0604020202020204" pitchFamily="34" charset="0"/>
                <a:cs typeface="Arial" panose="020B0604020202020204" pitchFamily="34" charset="0"/>
              </a:rPr>
              <a:t>and tolerant.</a:t>
            </a:r>
          </a:p>
        </p:txBody>
      </p:sp>
      <p:cxnSp>
        <p:nvCxnSpPr>
          <p:cNvPr id="10" name="Straight Connector 9"/>
          <p:cNvCxnSpPr/>
          <p:nvPr userDrawn="1"/>
        </p:nvCxnSpPr>
        <p:spPr>
          <a:xfrm>
            <a:off x="5231904" y="1586009"/>
            <a:ext cx="0" cy="3840000"/>
          </a:xfrm>
          <a:prstGeom prst="line">
            <a:avLst/>
          </a:prstGeom>
          <a:ln>
            <a:solidFill>
              <a:srgbClr val="330072"/>
            </a:solidFill>
            <a:prstDash val="sysDash"/>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5519937" y="1700813"/>
            <a:ext cx="3840427" cy="584775"/>
          </a:xfrm>
          <a:prstGeom prst="rect">
            <a:avLst/>
          </a:prstGeom>
          <a:noFill/>
        </p:spPr>
        <p:txBody>
          <a:bodyPr wrap="square" rtlCol="0">
            <a:spAutoFit/>
          </a:bodyPr>
          <a:lstStyle/>
          <a:p>
            <a:pPr>
              <a:spcAft>
                <a:spcPts val="3200"/>
              </a:spcAft>
            </a:pPr>
            <a:r>
              <a:rPr lang="en-GB" sz="3200" b="1" dirty="0">
                <a:solidFill>
                  <a:srgbClr val="005EB8"/>
                </a:solidFill>
                <a:latin typeface="+mj-lt"/>
              </a:rPr>
              <a:t>Our values</a:t>
            </a:r>
          </a:p>
        </p:txBody>
      </p:sp>
      <p:pic>
        <p:nvPicPr>
          <p:cNvPr id="12"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64602" y="2292787"/>
            <a:ext cx="4201065" cy="56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77101" y="1913761"/>
            <a:ext cx="2608257" cy="3223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7846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Compassionate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0072"/>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27384" y="2756926"/>
            <a:ext cx="11329259" cy="3192356"/>
          </a:xfrm>
        </p:spPr>
        <p:txBody>
          <a:bodyPr/>
          <a:lstStyle>
            <a:lvl1pPr>
              <a:buClr>
                <a:srgbClr val="330072"/>
              </a:buClr>
              <a:defRPr/>
            </a:lvl1pPr>
            <a:lvl2pPr>
              <a:buClr>
                <a:srgbClr val="330072"/>
              </a:buClr>
              <a:defRPr/>
            </a:lvl2pPr>
            <a:lvl3pPr>
              <a:buClr>
                <a:srgbClr val="330072"/>
              </a:buClr>
              <a:defRPr/>
            </a:lvl3pPr>
            <a:lvl4pPr>
              <a:buClr>
                <a:srgbClr val="330072"/>
              </a:buClr>
              <a:defRPr/>
            </a:lvl4pPr>
            <a:lvl5pPr>
              <a:buClr>
                <a:srgbClr val="33007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96143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Aspirational">
    <p:spTree>
      <p:nvGrpSpPr>
        <p:cNvPr id="1" name=""/>
        <p:cNvGrpSpPr/>
        <p:nvPr/>
      </p:nvGrpSpPr>
      <p:grpSpPr>
        <a:xfrm>
          <a:off x="0" y="0"/>
          <a:ext cx="0" cy="0"/>
          <a:chOff x="0" y="0"/>
          <a:chExt cx="0" cy="0"/>
        </a:xfrm>
      </p:grpSpPr>
      <p:cxnSp>
        <p:nvCxnSpPr>
          <p:cNvPr id="7" name="Straight Connector 6"/>
          <p:cNvCxnSpPr/>
          <p:nvPr userDrawn="1"/>
        </p:nvCxnSpPr>
        <p:spPr>
          <a:xfrm>
            <a:off x="5231904" y="1799909"/>
            <a:ext cx="0" cy="3840000"/>
          </a:xfrm>
          <a:prstGeom prst="line">
            <a:avLst/>
          </a:prstGeom>
          <a:ln>
            <a:solidFill>
              <a:srgbClr val="78BE20"/>
            </a:solidFill>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96535" y="3005631"/>
            <a:ext cx="4439893" cy="6462090"/>
          </a:xfrm>
          <a:prstGeom prst="rect">
            <a:avLst/>
          </a:prstGeom>
          <a:noFill/>
        </p:spPr>
        <p:txBody>
          <a:bodyPr wrap="square" rtlCol="0">
            <a:spAutoFit/>
          </a:bodyPr>
          <a:lstStyle/>
          <a:p>
            <a:r>
              <a:rPr lang="en-GB" sz="3763" dirty="0">
                <a:solidFill>
                  <a:schemeClr val="tx1">
                    <a:lumMod val="75000"/>
                    <a:lumOff val="25000"/>
                  </a:schemeClr>
                </a:solidFill>
                <a:latin typeface="Arial" panose="020B0604020202020204" pitchFamily="34" charset="0"/>
                <a:cs typeface="Arial" panose="020B0604020202020204" pitchFamily="34" charset="0"/>
              </a:rPr>
              <a:t>We feel empowered and we empower our patients. We strive to improve. Our focus is on research and generating ideas and innovations. We’re open, transparent and we </a:t>
            </a:r>
            <a:br>
              <a:rPr lang="en-GB" sz="3763" dirty="0">
                <a:solidFill>
                  <a:schemeClr val="tx1">
                    <a:lumMod val="75000"/>
                    <a:lumOff val="25000"/>
                  </a:schemeClr>
                </a:solidFill>
                <a:latin typeface="Arial" panose="020B0604020202020204" pitchFamily="34" charset="0"/>
                <a:cs typeface="Arial" panose="020B0604020202020204" pitchFamily="34" charset="0"/>
              </a:rPr>
            </a:br>
            <a:r>
              <a:rPr lang="en-GB" sz="3763" dirty="0">
                <a:solidFill>
                  <a:schemeClr val="tx1">
                    <a:lumMod val="75000"/>
                    <a:lumOff val="25000"/>
                  </a:schemeClr>
                </a:solidFill>
                <a:latin typeface="Arial" panose="020B0604020202020204" pitchFamily="34" charset="0"/>
                <a:cs typeface="Arial" panose="020B0604020202020204" pitchFamily="34" charset="0"/>
              </a:rPr>
              <a:t>think creatively.</a:t>
            </a:r>
          </a:p>
        </p:txBody>
      </p:sp>
      <p:sp>
        <p:nvSpPr>
          <p:cNvPr id="11" name="TextBox 10"/>
          <p:cNvSpPr txBox="1"/>
          <p:nvPr userDrawn="1"/>
        </p:nvSpPr>
        <p:spPr>
          <a:xfrm>
            <a:off x="5519937" y="1700813"/>
            <a:ext cx="3744416" cy="584775"/>
          </a:xfrm>
          <a:prstGeom prst="rect">
            <a:avLst/>
          </a:prstGeom>
          <a:noFill/>
        </p:spPr>
        <p:txBody>
          <a:bodyPr wrap="square" rtlCol="0">
            <a:spAutoFit/>
          </a:bodyPr>
          <a:lstStyle/>
          <a:p>
            <a:pPr>
              <a:spcAft>
                <a:spcPts val="3200"/>
              </a:spcAft>
            </a:pPr>
            <a:r>
              <a:rPr lang="en-GB" sz="3200" b="1" dirty="0">
                <a:solidFill>
                  <a:srgbClr val="005EB8"/>
                </a:solidFill>
                <a:latin typeface="+mj-lt"/>
              </a:rPr>
              <a:t>Our values</a:t>
            </a:r>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60267" y="1895201"/>
            <a:ext cx="2787444" cy="3648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15952" y="2262054"/>
            <a:ext cx="3336969" cy="566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4165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Aspirational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8BE20"/>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27384" y="2756926"/>
            <a:ext cx="11329257" cy="3192356"/>
          </a:xfrm>
        </p:spPr>
        <p:txBody>
          <a:bodyPr/>
          <a:lstStyle>
            <a:lvl1pPr>
              <a:buClr>
                <a:srgbClr val="78BE20"/>
              </a:buClr>
              <a:defRPr/>
            </a:lvl1pPr>
            <a:lvl2pPr>
              <a:buClr>
                <a:srgbClr val="78BE20"/>
              </a:buClr>
              <a:defRPr/>
            </a:lvl2pPr>
            <a:lvl3pPr>
              <a:buClr>
                <a:srgbClr val="78BE20"/>
              </a:buClr>
              <a:defRPr/>
            </a:lvl3pPr>
            <a:lvl4pPr>
              <a:buClr>
                <a:srgbClr val="78BE20"/>
              </a:buClr>
              <a:defRPr/>
            </a:lvl4pPr>
            <a:lvl5pPr>
              <a:buClr>
                <a:srgbClr val="78BE2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01490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Responsive">
    <p:spTree>
      <p:nvGrpSpPr>
        <p:cNvPr id="1" name=""/>
        <p:cNvGrpSpPr/>
        <p:nvPr/>
      </p:nvGrpSpPr>
      <p:grpSpPr>
        <a:xfrm>
          <a:off x="0" y="0"/>
          <a:ext cx="0" cy="0"/>
          <a:chOff x="0" y="0"/>
          <a:chExt cx="0" cy="0"/>
        </a:xfrm>
      </p:grpSpPr>
      <p:cxnSp>
        <p:nvCxnSpPr>
          <p:cNvPr id="15" name="Straight Connector 14"/>
          <p:cNvCxnSpPr/>
          <p:nvPr userDrawn="1"/>
        </p:nvCxnSpPr>
        <p:spPr>
          <a:xfrm>
            <a:off x="5615947" y="1420603"/>
            <a:ext cx="0" cy="3840000"/>
          </a:xfrm>
          <a:prstGeom prst="line">
            <a:avLst/>
          </a:prstGeom>
          <a:ln>
            <a:solidFill>
              <a:srgbClr val="AE2573"/>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5903984" y="3005631"/>
            <a:ext cx="5856651" cy="2987677"/>
          </a:xfrm>
          <a:prstGeom prst="rect">
            <a:avLst/>
          </a:prstGeom>
          <a:noFill/>
        </p:spPr>
        <p:txBody>
          <a:bodyPr wrap="square" rtlCol="0">
            <a:spAutoFit/>
          </a:bodyPr>
          <a:lstStyle/>
          <a:p>
            <a:r>
              <a:rPr lang="en-GB" sz="3763" dirty="0">
                <a:solidFill>
                  <a:schemeClr val="tx1">
                    <a:lumMod val="75000"/>
                    <a:lumOff val="25000"/>
                  </a:schemeClr>
                </a:solidFill>
                <a:latin typeface="Arial" panose="020B0604020202020204" pitchFamily="34" charset="0"/>
                <a:cs typeface="Arial" panose="020B0604020202020204" pitchFamily="34" charset="0"/>
              </a:rPr>
              <a:t>We listen. We act. We</a:t>
            </a:r>
          </a:p>
          <a:p>
            <a:r>
              <a:rPr lang="en-GB" sz="3763" dirty="0">
                <a:solidFill>
                  <a:schemeClr val="tx1">
                    <a:lumMod val="75000"/>
                    <a:lumOff val="25000"/>
                  </a:schemeClr>
                </a:solidFill>
                <a:latin typeface="Arial" panose="020B0604020202020204" pitchFamily="34" charset="0"/>
                <a:cs typeface="Arial" panose="020B0604020202020204" pitchFamily="34" charset="0"/>
              </a:rPr>
              <a:t>communicate clearly.</a:t>
            </a:r>
          </a:p>
          <a:p>
            <a:r>
              <a:rPr lang="en-GB" sz="3763" dirty="0">
                <a:solidFill>
                  <a:schemeClr val="tx1">
                    <a:lumMod val="75000"/>
                    <a:lumOff val="25000"/>
                  </a:schemeClr>
                </a:solidFill>
                <a:latin typeface="Arial" panose="020B0604020202020204" pitchFamily="34" charset="0"/>
                <a:cs typeface="Arial" panose="020B0604020202020204" pitchFamily="34" charset="0"/>
              </a:rPr>
              <a:t>We do what we say we</a:t>
            </a:r>
          </a:p>
          <a:p>
            <a:r>
              <a:rPr lang="en-GB" sz="3763" dirty="0">
                <a:solidFill>
                  <a:schemeClr val="tx1">
                    <a:lumMod val="75000"/>
                    <a:lumOff val="25000"/>
                  </a:schemeClr>
                </a:solidFill>
                <a:latin typeface="Arial" panose="020B0604020202020204" pitchFamily="34" charset="0"/>
                <a:cs typeface="Arial" panose="020B0604020202020204" pitchFamily="34" charset="0"/>
              </a:rPr>
              <a:t>will. We take account of</a:t>
            </a:r>
          </a:p>
          <a:p>
            <a:r>
              <a:rPr lang="en-GB" sz="3763" dirty="0">
                <a:solidFill>
                  <a:schemeClr val="tx1">
                    <a:lumMod val="75000"/>
                    <a:lumOff val="25000"/>
                  </a:schemeClr>
                </a:solidFill>
                <a:latin typeface="Arial" panose="020B0604020202020204" pitchFamily="34" charset="0"/>
                <a:cs typeface="Arial" panose="020B0604020202020204" pitchFamily="34" charset="0"/>
              </a:rPr>
              <a:t>the</a:t>
            </a:r>
            <a:r>
              <a:rPr lang="en-GB" sz="3763" baseline="0" dirty="0">
                <a:solidFill>
                  <a:schemeClr val="tx1">
                    <a:lumMod val="75000"/>
                    <a:lumOff val="25000"/>
                  </a:schemeClr>
                </a:solidFill>
                <a:latin typeface="Arial" panose="020B0604020202020204" pitchFamily="34" charset="0"/>
                <a:cs typeface="Arial" panose="020B0604020202020204" pitchFamily="34" charset="0"/>
              </a:rPr>
              <a:t> </a:t>
            </a:r>
            <a:r>
              <a:rPr lang="en-GB" sz="3763" dirty="0">
                <a:solidFill>
                  <a:schemeClr val="tx1">
                    <a:lumMod val="75000"/>
                    <a:lumOff val="25000"/>
                  </a:schemeClr>
                </a:solidFill>
                <a:latin typeface="Arial" panose="020B0604020202020204" pitchFamily="34" charset="0"/>
                <a:cs typeface="Arial" panose="020B0604020202020204" pitchFamily="34" charset="0"/>
              </a:rPr>
              <a:t>opinions of others.</a:t>
            </a:r>
          </a:p>
        </p:txBody>
      </p:sp>
      <p:sp>
        <p:nvSpPr>
          <p:cNvPr id="19" name="TextBox 18"/>
          <p:cNvSpPr txBox="1"/>
          <p:nvPr userDrawn="1"/>
        </p:nvSpPr>
        <p:spPr>
          <a:xfrm>
            <a:off x="5903980" y="1700813"/>
            <a:ext cx="2784309" cy="584775"/>
          </a:xfrm>
          <a:prstGeom prst="rect">
            <a:avLst/>
          </a:prstGeom>
          <a:noFill/>
        </p:spPr>
        <p:txBody>
          <a:bodyPr wrap="square" rtlCol="0">
            <a:spAutoFit/>
          </a:bodyPr>
          <a:lstStyle/>
          <a:p>
            <a:pPr>
              <a:spcAft>
                <a:spcPts val="3200"/>
              </a:spcAft>
            </a:pPr>
            <a:r>
              <a:rPr lang="en-GB" sz="3200" b="1" dirty="0">
                <a:solidFill>
                  <a:srgbClr val="005EB8"/>
                </a:solidFill>
                <a:latin typeface="+mj-lt"/>
              </a:rPr>
              <a:t>Our values</a:t>
            </a: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59445" y="1425139"/>
            <a:ext cx="2676448" cy="3852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52475" y="2228041"/>
            <a:ext cx="3053669" cy="566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283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Responsive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AE2573"/>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27381" y="2756926"/>
            <a:ext cx="11329259" cy="3192356"/>
          </a:xfrm>
        </p:spPr>
        <p:txBody>
          <a:bodyPr/>
          <a:lstStyle>
            <a:lvl1pPr>
              <a:buClr>
                <a:srgbClr val="AE2573"/>
              </a:buClr>
              <a:defRPr/>
            </a:lvl1pPr>
            <a:lvl2pPr>
              <a:buClr>
                <a:srgbClr val="AE2573"/>
              </a:buClr>
              <a:defRPr/>
            </a:lvl2pPr>
            <a:lvl3pPr>
              <a:buClr>
                <a:srgbClr val="AE2573"/>
              </a:buClr>
              <a:defRPr/>
            </a:lvl3pPr>
            <a:lvl4pPr>
              <a:buClr>
                <a:srgbClr val="AE2573"/>
              </a:buClr>
              <a:defRPr/>
            </a:lvl4pPr>
            <a:lvl5pPr>
              <a:buClr>
                <a:srgbClr val="AE257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01063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Excellence">
    <p:spTree>
      <p:nvGrpSpPr>
        <p:cNvPr id="1" name=""/>
        <p:cNvGrpSpPr/>
        <p:nvPr/>
      </p:nvGrpSpPr>
      <p:grpSpPr>
        <a:xfrm>
          <a:off x="0" y="0"/>
          <a:ext cx="0" cy="0"/>
          <a:chOff x="0" y="0"/>
          <a:chExt cx="0" cy="0"/>
        </a:xfrm>
      </p:grpSpPr>
      <p:sp>
        <p:nvSpPr>
          <p:cNvPr id="7" name="TextBox 6"/>
          <p:cNvSpPr txBox="1"/>
          <p:nvPr userDrawn="1"/>
        </p:nvSpPr>
        <p:spPr>
          <a:xfrm>
            <a:off x="5807968" y="3005630"/>
            <a:ext cx="4608512" cy="4145815"/>
          </a:xfrm>
          <a:prstGeom prst="rect">
            <a:avLst/>
          </a:prstGeom>
          <a:noFill/>
        </p:spPr>
        <p:txBody>
          <a:bodyPr wrap="square" rtlCol="0">
            <a:spAutoFit/>
          </a:bodyPr>
          <a:lstStyle/>
          <a:p>
            <a:r>
              <a:rPr lang="en-GB" sz="3763" dirty="0">
                <a:solidFill>
                  <a:schemeClr val="tx1">
                    <a:lumMod val="75000"/>
                    <a:lumOff val="25000"/>
                  </a:schemeClr>
                </a:solidFill>
                <a:latin typeface="Arial" panose="020B0604020202020204" pitchFamily="34" charset="0"/>
                <a:cs typeface="Arial" panose="020B0604020202020204" pitchFamily="34" charset="0"/>
              </a:rPr>
              <a:t>We strive to deliver the best care we can. We grow a culture of excellence in our teams. We challenge complacency.</a:t>
            </a:r>
          </a:p>
        </p:txBody>
      </p:sp>
      <p:cxnSp>
        <p:nvCxnSpPr>
          <p:cNvPr id="9" name="Straight Connector 8"/>
          <p:cNvCxnSpPr/>
          <p:nvPr userDrawn="1"/>
        </p:nvCxnSpPr>
        <p:spPr>
          <a:xfrm>
            <a:off x="5519933" y="1345043"/>
            <a:ext cx="0" cy="3840000"/>
          </a:xfrm>
          <a:prstGeom prst="line">
            <a:avLst/>
          </a:prstGeom>
          <a:ln>
            <a:solidFill>
              <a:srgbClr val="41B6E6"/>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5807967" y="1700813"/>
            <a:ext cx="3744416" cy="584775"/>
          </a:xfrm>
          <a:prstGeom prst="rect">
            <a:avLst/>
          </a:prstGeom>
          <a:noFill/>
        </p:spPr>
        <p:txBody>
          <a:bodyPr wrap="square" rtlCol="0">
            <a:spAutoFit/>
          </a:bodyPr>
          <a:lstStyle/>
          <a:p>
            <a:pPr>
              <a:spcAft>
                <a:spcPts val="3200"/>
              </a:spcAft>
            </a:pPr>
            <a:r>
              <a:rPr lang="en-GB" sz="3200" b="1" dirty="0">
                <a:solidFill>
                  <a:srgbClr val="005EB8"/>
                </a:solidFill>
                <a:latin typeface="+mj-lt"/>
              </a:rPr>
              <a:t>Our values</a:t>
            </a:r>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61932" y="1700810"/>
            <a:ext cx="3102169" cy="316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951970" y="2237416"/>
            <a:ext cx="2402316" cy="443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9692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Excellence content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1B6E6"/>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27384" y="2756926"/>
            <a:ext cx="11329257" cy="3192356"/>
          </a:xfrm>
        </p:spPr>
        <p:txBody>
          <a:bodyPr/>
          <a:lstStyle>
            <a:lvl1pPr>
              <a:buClr>
                <a:srgbClr val="41B6E6"/>
              </a:buClr>
              <a:defRPr/>
            </a:lvl1pPr>
            <a:lvl2pPr>
              <a:buClr>
                <a:srgbClr val="41B6E6"/>
              </a:buClr>
              <a:defRPr/>
            </a:lvl2pPr>
            <a:lvl3pPr>
              <a:buClr>
                <a:srgbClr val="41B6E6"/>
              </a:buClr>
              <a:defRPr/>
            </a:lvl3pPr>
            <a:lvl4pPr>
              <a:buClr>
                <a:srgbClr val="41B6E6"/>
              </a:buClr>
              <a:defRPr/>
            </a:lvl4pPr>
            <a:lvl5pPr>
              <a:buClr>
                <a:srgbClr val="41B6E6"/>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0539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Presenter slide 36pt/24p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r="47976" b="11837"/>
          <a:stretch/>
        </p:blipFill>
        <p:spPr>
          <a:xfrm>
            <a:off x="8334827" y="3044959"/>
            <a:ext cx="3857175" cy="3813043"/>
          </a:xfrm>
          <a:prstGeom prst="rect">
            <a:avLst/>
          </a:prstGeom>
        </p:spPr>
      </p:pic>
      <p:sp>
        <p:nvSpPr>
          <p:cNvPr id="2" name="Title 1"/>
          <p:cNvSpPr>
            <a:spLocks noGrp="1"/>
          </p:cNvSpPr>
          <p:nvPr>
            <p:ph type="title" hasCustomPrompt="1"/>
          </p:nvPr>
        </p:nvSpPr>
        <p:spPr>
          <a:xfrm>
            <a:off x="527384" y="2636912"/>
            <a:ext cx="11233251" cy="792088"/>
          </a:xfrm>
        </p:spPr>
        <p:txBody>
          <a:bodyPr/>
          <a:lstStyle>
            <a:lvl1pPr>
              <a:spcAft>
                <a:spcPts val="3200"/>
              </a:spcAft>
              <a:defRPr sz="4267"/>
            </a:lvl1pPr>
          </a:lstStyle>
          <a:p>
            <a:pPr>
              <a:spcAft>
                <a:spcPts val="2400"/>
              </a:spcAft>
            </a:pPr>
            <a:r>
              <a:rPr lang="en-GB" sz="4800" b="1" dirty="0">
                <a:solidFill>
                  <a:srgbClr val="005EB8"/>
                </a:solidFill>
                <a:latin typeface="Arial" panose="020B0604020202020204" pitchFamily="34" charset="0"/>
                <a:cs typeface="Arial" panose="020B0604020202020204" pitchFamily="34" charset="0"/>
              </a:rPr>
              <a:t>Presentation title slide 36pt</a:t>
            </a:r>
            <a:endParaRPr lang="en-GB" sz="4800" dirty="0">
              <a:latin typeface="Arial" panose="020B0604020202020204" pitchFamily="34" charset="0"/>
              <a:cs typeface="Arial" panose="020B0604020202020204" pitchFamily="34" charset="0"/>
            </a:endParaRPr>
          </a:p>
        </p:txBody>
      </p:sp>
      <p:sp>
        <p:nvSpPr>
          <p:cNvPr id="8" name="Text Placeholder 7"/>
          <p:cNvSpPr>
            <a:spLocks noGrp="1"/>
          </p:cNvSpPr>
          <p:nvPr>
            <p:ph type="body" sz="quarter" idx="10" hasCustomPrompt="1"/>
          </p:nvPr>
        </p:nvSpPr>
        <p:spPr>
          <a:xfrm>
            <a:off x="527381" y="3501010"/>
            <a:ext cx="6667768" cy="1560173"/>
          </a:xfrm>
        </p:spPr>
        <p:txBody>
          <a:bodyPr>
            <a:noAutofit/>
          </a:bodyPr>
          <a:lstStyle>
            <a:lvl1pPr marL="0" indent="0">
              <a:buNone/>
              <a:defRPr sz="3200" b="1" baseline="0"/>
            </a:lvl1pPr>
          </a:lstStyle>
          <a:p>
            <a:pPr lvl="0"/>
            <a:r>
              <a:rPr lang="en-GB" dirty="0"/>
              <a:t>Presenter name 24pt</a:t>
            </a:r>
            <a:br>
              <a:rPr lang="en-GB" dirty="0"/>
            </a:br>
            <a:r>
              <a:rPr lang="en-GB" dirty="0"/>
              <a:t>Presenter job title</a:t>
            </a:r>
            <a:br>
              <a:rPr lang="en-GB" dirty="0"/>
            </a:br>
            <a:r>
              <a:rPr lang="en-GB" dirty="0"/>
              <a:t>Date</a:t>
            </a:r>
          </a:p>
        </p:txBody>
      </p:sp>
    </p:spTree>
    <p:extLst>
      <p:ext uri="{BB962C8B-B14F-4D97-AF65-F5344CB8AC3E}">
        <p14:creationId xmlns:p14="http://schemas.microsoft.com/office/powerpoint/2010/main" val="397908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breaker slide 36pt">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r="47976" b="11837"/>
          <a:stretch/>
        </p:blipFill>
        <p:spPr>
          <a:xfrm>
            <a:off x="8334827" y="3044959"/>
            <a:ext cx="3857175" cy="3813043"/>
          </a:xfrm>
          <a:prstGeom prst="rect">
            <a:avLst/>
          </a:prstGeom>
        </p:spPr>
      </p:pic>
      <p:sp>
        <p:nvSpPr>
          <p:cNvPr id="2" name="Title 1"/>
          <p:cNvSpPr>
            <a:spLocks noGrp="1"/>
          </p:cNvSpPr>
          <p:nvPr>
            <p:ph type="title" hasCustomPrompt="1"/>
          </p:nvPr>
        </p:nvSpPr>
        <p:spPr>
          <a:xfrm>
            <a:off x="431372" y="2636912"/>
            <a:ext cx="11329261" cy="1224136"/>
          </a:xfrm>
        </p:spPr>
        <p:txBody>
          <a:bodyPr/>
          <a:lstStyle>
            <a:lvl1pPr>
              <a:spcAft>
                <a:spcPts val="3200"/>
              </a:spcAft>
              <a:defRPr sz="4267"/>
            </a:lvl1pPr>
          </a:lstStyle>
          <a:p>
            <a:pPr>
              <a:spcAft>
                <a:spcPts val="2400"/>
              </a:spcAft>
            </a:pPr>
            <a:r>
              <a:rPr lang="en-GB" sz="4800" b="1" dirty="0">
                <a:solidFill>
                  <a:srgbClr val="005EB8"/>
                </a:solidFill>
                <a:latin typeface="Arial" panose="020B0604020202020204" pitchFamily="34" charset="0"/>
                <a:cs typeface="Arial" panose="020B0604020202020204" pitchFamily="34" charset="0"/>
              </a:rPr>
              <a:t>Chapter/breaker/question </a:t>
            </a:r>
            <a:br>
              <a:rPr lang="en-GB" sz="4800" b="1" dirty="0">
                <a:solidFill>
                  <a:srgbClr val="005EB8"/>
                </a:solidFill>
                <a:latin typeface="Arial" panose="020B0604020202020204" pitchFamily="34" charset="0"/>
                <a:cs typeface="Arial" panose="020B0604020202020204" pitchFamily="34" charset="0"/>
              </a:rPr>
            </a:br>
            <a:r>
              <a:rPr lang="en-GB" sz="4800" b="1" dirty="0">
                <a:solidFill>
                  <a:srgbClr val="005EB8"/>
                </a:solidFill>
                <a:latin typeface="Arial" panose="020B0604020202020204" pitchFamily="34" charset="0"/>
                <a:cs typeface="Arial" panose="020B0604020202020204" pitchFamily="34" charset="0"/>
              </a:rPr>
              <a:t>slide 36pt</a:t>
            </a:r>
          </a:p>
        </p:txBody>
      </p:sp>
    </p:spTree>
    <p:extLst>
      <p:ext uri="{BB962C8B-B14F-4D97-AF65-F5344CB8AC3E}">
        <p14:creationId xmlns:p14="http://schemas.microsoft.com/office/powerpoint/2010/main" val="285463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v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a:xfrm>
            <a:off x="527381" y="2756926"/>
            <a:ext cx="11329259" cy="31923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19028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v2">
    <p:spTree>
      <p:nvGrpSpPr>
        <p:cNvPr id="1" name=""/>
        <p:cNvGrpSpPr/>
        <p:nvPr/>
      </p:nvGrpSpPr>
      <p:grpSpPr>
        <a:xfrm>
          <a:off x="0" y="0"/>
          <a:ext cx="0" cy="0"/>
          <a:chOff x="0" y="0"/>
          <a:chExt cx="0" cy="0"/>
        </a:xfrm>
      </p:grpSpPr>
      <p:sp>
        <p:nvSpPr>
          <p:cNvPr id="3" name="Rectangle 2"/>
          <p:cNvSpPr/>
          <p:nvPr userDrawn="1"/>
        </p:nvSpPr>
        <p:spPr>
          <a:xfrm>
            <a:off x="0" y="12542"/>
            <a:ext cx="12192000" cy="5864733"/>
          </a:xfrm>
          <a:prstGeom prst="rect">
            <a:avLst/>
          </a:prstGeom>
          <a:solidFill>
            <a:srgbClr val="005EB8"/>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763" dirty="0"/>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endParaRPr lang="en-GB" dirty="0"/>
          </a:p>
        </p:txBody>
      </p:sp>
      <p:pic>
        <p:nvPicPr>
          <p:cNvPr id="4" name="Picture 2" descr="K:\HRODCOMM-C&amp;E_Design\PHOTO LIBRARY\6. LOGOS\1. KCHFT_Kent Community Health Foundation Trust\LOGO 2017\KCHFT\Professional Use\Kent Community Health NHS Foundation Trust RGB 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1536" y="452669"/>
            <a:ext cx="3360373" cy="9600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idx="1"/>
          </p:nvPr>
        </p:nvSpPr>
        <p:spPr>
          <a:xfrm>
            <a:off x="527385" y="2660917"/>
            <a:ext cx="11314527" cy="307234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89873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ontent slide v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144463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063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rategy with priorities">
    <p:spTree>
      <p:nvGrpSpPr>
        <p:cNvPr id="1" name=""/>
        <p:cNvGrpSpPr/>
        <p:nvPr/>
      </p:nvGrpSpPr>
      <p:grpSpPr>
        <a:xfrm>
          <a:off x="0" y="0"/>
          <a:ext cx="0" cy="0"/>
          <a:chOff x="0" y="0"/>
          <a:chExt cx="0" cy="0"/>
        </a:xfrm>
      </p:grpSpPr>
      <p:grpSp>
        <p:nvGrpSpPr>
          <p:cNvPr id="37" name="Group 36"/>
          <p:cNvGrpSpPr/>
          <p:nvPr userDrawn="1"/>
        </p:nvGrpSpPr>
        <p:grpSpPr>
          <a:xfrm>
            <a:off x="6439403" y="644695"/>
            <a:ext cx="4006589" cy="2671057"/>
            <a:chOff x="5749925" y="1227138"/>
            <a:chExt cx="3052763" cy="2035175"/>
          </a:xfrm>
        </p:grpSpPr>
        <p:pic>
          <p:nvPicPr>
            <p:cNvPr id="38" name="Picture 61"/>
            <p:cNvPicPr>
              <a:picLocks noChangeAspect="1"/>
            </p:cNvPicPr>
            <p:nvPr/>
          </p:nvPicPr>
          <p:blipFill>
            <a:blip r:embed="rId2">
              <a:extLst>
                <a:ext uri="{28A0092B-C50C-407E-A947-70E740481C1C}">
                  <a14:useLocalDpi xmlns:a14="http://schemas.microsoft.com/office/drawing/2010/main" val="0"/>
                </a:ext>
              </a:extLst>
            </a:blip>
            <a:srcRect l="21550" t="16553" r="17287" b="25780"/>
            <a:stretch>
              <a:fillRect/>
            </a:stretch>
          </p:blipFill>
          <p:spPr bwMode="auto">
            <a:xfrm>
              <a:off x="5749925" y="1227138"/>
              <a:ext cx="3052763"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ectangle 38"/>
            <p:cNvSpPr/>
            <p:nvPr/>
          </p:nvSpPr>
          <p:spPr>
            <a:xfrm>
              <a:off x="6951663" y="1227138"/>
              <a:ext cx="324643" cy="257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763"/>
            </a:p>
          </p:txBody>
        </p:sp>
      </p:grpSp>
      <p:pic>
        <p:nvPicPr>
          <p:cNvPr id="40" name="Picture 62"/>
          <p:cNvPicPr>
            <a:picLocks noChangeAspect="1"/>
          </p:cNvPicPr>
          <p:nvPr userDrawn="1"/>
        </p:nvPicPr>
        <p:blipFill rotWithShape="1">
          <a:blip r:embed="rId3" cstate="print">
            <a:extLst>
              <a:ext uri="{28A0092B-C50C-407E-A947-70E740481C1C}">
                <a14:useLocalDpi xmlns:a14="http://schemas.microsoft.com/office/drawing/2010/main" val="0"/>
              </a:ext>
            </a:extLst>
          </a:blip>
          <a:srcRect l="23468" t="26583" r="26025" b="39470"/>
          <a:stretch/>
        </p:blipFill>
        <p:spPr bwMode="auto">
          <a:xfrm>
            <a:off x="2165356" y="3301298"/>
            <a:ext cx="1626389" cy="772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ounded Rectangle 3"/>
          <p:cNvSpPr/>
          <p:nvPr userDrawn="1"/>
        </p:nvSpPr>
        <p:spPr>
          <a:xfrm>
            <a:off x="4373041" y="3291165"/>
            <a:ext cx="2442633" cy="323851"/>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9140">
              <a:defRPr/>
            </a:pPr>
            <a:r>
              <a:rPr lang="en-GB" sz="1867" b="1" dirty="0">
                <a:solidFill>
                  <a:srgbClr val="005EB8"/>
                </a:solidFill>
                <a:latin typeface="Arial" panose="020B0604020202020204" pitchFamily="34" charset="0"/>
                <a:cs typeface="Arial" panose="020B0604020202020204" pitchFamily="34" charset="0"/>
              </a:rPr>
              <a:t>Prevent</a:t>
            </a:r>
            <a:r>
              <a:rPr lang="en-GB" sz="1867" dirty="0">
                <a:solidFill>
                  <a:srgbClr val="005EB8"/>
                </a:solidFill>
                <a:latin typeface="Arial" panose="020B0604020202020204" pitchFamily="34" charset="0"/>
                <a:cs typeface="Arial" panose="020B0604020202020204" pitchFamily="34" charset="0"/>
              </a:rPr>
              <a:t> ill health</a:t>
            </a:r>
          </a:p>
        </p:txBody>
      </p:sp>
      <p:sp>
        <p:nvSpPr>
          <p:cNvPr id="5" name="Rounded Rectangle 4"/>
          <p:cNvSpPr/>
          <p:nvPr userDrawn="1"/>
        </p:nvSpPr>
        <p:spPr>
          <a:xfrm>
            <a:off x="4368808" y="3391181"/>
            <a:ext cx="3839633" cy="922339"/>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9140">
              <a:defRPr/>
            </a:pPr>
            <a:r>
              <a:rPr lang="en-GB" sz="1867" dirty="0">
                <a:solidFill>
                  <a:srgbClr val="005EB8"/>
                </a:solidFill>
                <a:latin typeface="Arial" panose="020B0604020202020204" pitchFamily="34" charset="0"/>
                <a:cs typeface="Arial" panose="020B0604020202020204" pitchFamily="34" charset="0"/>
              </a:rPr>
              <a:t>Deliver high quality care </a:t>
            </a:r>
            <a:r>
              <a:rPr lang="en-GB" sz="1867" b="1" dirty="0">
                <a:solidFill>
                  <a:srgbClr val="005EB8"/>
                </a:solidFill>
                <a:latin typeface="Arial" panose="020B0604020202020204" pitchFamily="34" charset="0"/>
                <a:cs typeface="Arial" panose="020B0604020202020204" pitchFamily="34" charset="0"/>
              </a:rPr>
              <a:t>at </a:t>
            </a:r>
            <a:br>
              <a:rPr lang="en-GB" sz="1867" b="1" dirty="0">
                <a:solidFill>
                  <a:srgbClr val="005EB8"/>
                </a:solidFill>
                <a:latin typeface="Arial" panose="020B0604020202020204" pitchFamily="34" charset="0"/>
                <a:cs typeface="Arial" panose="020B0604020202020204" pitchFamily="34" charset="0"/>
              </a:rPr>
            </a:br>
            <a:r>
              <a:rPr lang="en-GB" sz="1867" b="1" dirty="0">
                <a:solidFill>
                  <a:srgbClr val="005EB8"/>
                </a:solidFill>
                <a:latin typeface="Arial" panose="020B0604020202020204" pitchFamily="34" charset="0"/>
                <a:cs typeface="Arial" panose="020B0604020202020204" pitchFamily="34" charset="0"/>
              </a:rPr>
              <a:t>home </a:t>
            </a:r>
            <a:r>
              <a:rPr lang="en-GB" sz="1867" dirty="0">
                <a:solidFill>
                  <a:srgbClr val="005EB8"/>
                </a:solidFill>
                <a:latin typeface="Arial" panose="020B0604020202020204" pitchFamily="34" charset="0"/>
                <a:cs typeface="Arial" panose="020B0604020202020204" pitchFamily="34" charset="0"/>
              </a:rPr>
              <a:t>and</a:t>
            </a:r>
            <a:r>
              <a:rPr lang="en-GB" sz="1867" b="1" dirty="0">
                <a:solidFill>
                  <a:srgbClr val="005EB8"/>
                </a:solidFill>
                <a:latin typeface="Arial" panose="020B0604020202020204" pitchFamily="34" charset="0"/>
                <a:cs typeface="Arial" panose="020B0604020202020204" pitchFamily="34" charset="0"/>
              </a:rPr>
              <a:t> in the community</a:t>
            </a:r>
          </a:p>
        </p:txBody>
      </p:sp>
      <p:sp>
        <p:nvSpPr>
          <p:cNvPr id="6" name="Rounded Rectangle 5"/>
          <p:cNvSpPr/>
          <p:nvPr userDrawn="1"/>
        </p:nvSpPr>
        <p:spPr>
          <a:xfrm>
            <a:off x="8058158" y="3273370"/>
            <a:ext cx="2493433" cy="328612"/>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9140">
              <a:defRPr/>
            </a:pPr>
            <a:r>
              <a:rPr lang="en-GB" sz="1867" b="1" dirty="0">
                <a:solidFill>
                  <a:srgbClr val="005EB8"/>
                </a:solidFill>
                <a:latin typeface="Arial" panose="020B0604020202020204" pitchFamily="34" charset="0"/>
                <a:cs typeface="Arial" panose="020B0604020202020204" pitchFamily="34" charset="0"/>
              </a:rPr>
              <a:t>Integrate </a:t>
            </a:r>
            <a:r>
              <a:rPr lang="en-GB" sz="1867" dirty="0">
                <a:solidFill>
                  <a:srgbClr val="005EB8"/>
                </a:solidFill>
                <a:latin typeface="Arial" panose="020B0604020202020204" pitchFamily="34" charset="0"/>
                <a:cs typeface="Arial" panose="020B0604020202020204" pitchFamily="34" charset="0"/>
              </a:rPr>
              <a:t>services</a:t>
            </a:r>
          </a:p>
        </p:txBody>
      </p:sp>
      <p:sp>
        <p:nvSpPr>
          <p:cNvPr id="7" name="Rounded Rectangle 6"/>
          <p:cNvSpPr/>
          <p:nvPr userDrawn="1"/>
        </p:nvSpPr>
        <p:spPr>
          <a:xfrm>
            <a:off x="8058152" y="3508904"/>
            <a:ext cx="3649133" cy="396875"/>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9140">
              <a:defRPr/>
            </a:pPr>
            <a:r>
              <a:rPr lang="en-GB" sz="1867" dirty="0">
                <a:solidFill>
                  <a:srgbClr val="005EB8"/>
                </a:solidFill>
                <a:latin typeface="Arial" panose="020B0604020202020204" pitchFamily="34" charset="0"/>
                <a:cs typeface="Arial" panose="020B0604020202020204" pitchFamily="34" charset="0"/>
              </a:rPr>
              <a:t>Develop </a:t>
            </a:r>
            <a:r>
              <a:rPr lang="en-GB" sz="1867" b="1" dirty="0">
                <a:solidFill>
                  <a:srgbClr val="005EB8"/>
                </a:solidFill>
                <a:latin typeface="Arial" panose="020B0604020202020204" pitchFamily="34" charset="0"/>
                <a:cs typeface="Arial" panose="020B0604020202020204" pitchFamily="34" charset="0"/>
              </a:rPr>
              <a:t>sustainable </a:t>
            </a:r>
            <a:r>
              <a:rPr lang="en-GB" sz="1867" dirty="0">
                <a:solidFill>
                  <a:srgbClr val="005EB8"/>
                </a:solidFill>
                <a:latin typeface="Arial" panose="020B0604020202020204" pitchFamily="34" charset="0"/>
                <a:cs typeface="Arial" panose="020B0604020202020204" pitchFamily="34" charset="0"/>
              </a:rPr>
              <a:t>services</a:t>
            </a:r>
          </a:p>
        </p:txBody>
      </p:sp>
      <p:sp>
        <p:nvSpPr>
          <p:cNvPr id="8" name="Rounded Rectangle 7"/>
          <p:cNvSpPr/>
          <p:nvPr userDrawn="1"/>
        </p:nvSpPr>
        <p:spPr>
          <a:xfrm>
            <a:off x="539745" y="4626656"/>
            <a:ext cx="2364323" cy="1417639"/>
          </a:xfrm>
          <a:prstGeom prst="roundRect">
            <a:avLst>
              <a:gd name="adj" fmla="val 272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1219140">
              <a:defRPr/>
            </a:pPr>
            <a:r>
              <a:rPr lang="en-GB" sz="1467" b="1" dirty="0">
                <a:solidFill>
                  <a:srgbClr val="005EB8"/>
                </a:solidFill>
                <a:latin typeface="Arial" panose="020B0604020202020204" pitchFamily="34" charset="0"/>
                <a:cs typeface="Arial" panose="020B0604020202020204" pitchFamily="34" charset="0"/>
              </a:rPr>
              <a:t>Improve quality – </a:t>
            </a:r>
            <a:br>
              <a:rPr lang="en-GB" sz="1467" b="1" dirty="0">
                <a:solidFill>
                  <a:srgbClr val="005EB8"/>
                </a:solidFill>
                <a:latin typeface="Arial" panose="020B0604020202020204" pitchFamily="34" charset="0"/>
                <a:cs typeface="Arial" panose="020B0604020202020204" pitchFamily="34" charset="0"/>
              </a:rPr>
            </a:br>
            <a:r>
              <a:rPr lang="en-GB" sz="1467" b="0" dirty="0">
                <a:solidFill>
                  <a:srgbClr val="005EB8"/>
                </a:solidFill>
                <a:latin typeface="Arial" panose="020B0604020202020204" pitchFamily="34" charset="0"/>
                <a:cs typeface="Arial" panose="020B0604020202020204" pitchFamily="34" charset="0"/>
              </a:rPr>
              <a:t>innovate, improve and learn – so everyone gets the best health and wellbeing outcomes. </a:t>
            </a:r>
          </a:p>
        </p:txBody>
      </p:sp>
      <p:sp>
        <p:nvSpPr>
          <p:cNvPr id="9" name="Rounded Rectangle 8"/>
          <p:cNvSpPr/>
          <p:nvPr userDrawn="1"/>
        </p:nvSpPr>
        <p:spPr>
          <a:xfrm>
            <a:off x="2831218" y="4626654"/>
            <a:ext cx="2496700" cy="1682668"/>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1219140">
              <a:defRPr/>
            </a:pPr>
            <a:r>
              <a:rPr lang="en-GB" sz="1467" b="1" dirty="0">
                <a:solidFill>
                  <a:srgbClr val="005EB8"/>
                </a:solidFill>
                <a:latin typeface="Arial" panose="020B0604020202020204" pitchFamily="34" charset="0"/>
                <a:cs typeface="Arial" panose="020B0604020202020204" pitchFamily="34" charset="0"/>
              </a:rPr>
              <a:t>Support our people – </a:t>
            </a:r>
            <a:r>
              <a:rPr lang="en-GB" sz="1467" b="0" dirty="0">
                <a:solidFill>
                  <a:srgbClr val="005EB8"/>
                </a:solidFill>
                <a:latin typeface="Arial" panose="020B0604020202020204" pitchFamily="34" charset="0"/>
                <a:cs typeface="Arial" panose="020B0604020202020204" pitchFamily="34" charset="0"/>
              </a:rPr>
              <a:t>engage, develop and value our people so </a:t>
            </a:r>
            <a:br>
              <a:rPr lang="en-GB" sz="1467" b="0" dirty="0">
                <a:solidFill>
                  <a:srgbClr val="005EB8"/>
                </a:solidFill>
                <a:latin typeface="Arial" panose="020B0604020202020204" pitchFamily="34" charset="0"/>
                <a:cs typeface="Arial" panose="020B0604020202020204" pitchFamily="34" charset="0"/>
              </a:rPr>
            </a:br>
            <a:r>
              <a:rPr lang="en-GB" sz="1467" b="0" dirty="0">
                <a:solidFill>
                  <a:srgbClr val="005EB8"/>
                </a:solidFill>
                <a:latin typeface="Arial" panose="020B0604020202020204" pitchFamily="34" charset="0"/>
                <a:cs typeface="Arial" panose="020B0604020202020204" pitchFamily="34" charset="0"/>
              </a:rPr>
              <a:t>they deliver high-quality care throughout long, rewarding careers. </a:t>
            </a:r>
          </a:p>
        </p:txBody>
      </p:sp>
      <p:sp>
        <p:nvSpPr>
          <p:cNvPr id="10" name="Rounded Rectangle 9"/>
          <p:cNvSpPr/>
          <p:nvPr userDrawn="1"/>
        </p:nvSpPr>
        <p:spPr>
          <a:xfrm>
            <a:off x="5168693" y="4626655"/>
            <a:ext cx="1565159" cy="1778679"/>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1219140">
              <a:defRPr/>
            </a:pPr>
            <a:r>
              <a:rPr lang="en-GB" sz="1467" b="1" dirty="0">
                <a:solidFill>
                  <a:srgbClr val="005EB8"/>
                </a:solidFill>
                <a:latin typeface="Arial" panose="020B0604020202020204" pitchFamily="34" charset="0"/>
                <a:cs typeface="Arial" panose="020B0604020202020204" pitchFamily="34" charset="0"/>
              </a:rPr>
              <a:t>Join-up care – </a:t>
            </a:r>
            <a:r>
              <a:rPr lang="en-GB" sz="1467" b="0" dirty="0">
                <a:solidFill>
                  <a:srgbClr val="005EB8"/>
                </a:solidFill>
                <a:latin typeface="Arial" panose="020B0604020202020204" pitchFamily="34" charset="0"/>
                <a:cs typeface="Arial" panose="020B0604020202020204" pitchFamily="34" charset="0"/>
              </a:rPr>
              <a:t>progress partnerships </a:t>
            </a:r>
            <a:br>
              <a:rPr lang="en-GB" sz="1467" b="0" dirty="0">
                <a:solidFill>
                  <a:srgbClr val="005EB8"/>
                </a:solidFill>
                <a:latin typeface="Arial" panose="020B0604020202020204" pitchFamily="34" charset="0"/>
                <a:cs typeface="Arial" panose="020B0604020202020204" pitchFamily="34" charset="0"/>
              </a:rPr>
            </a:br>
            <a:r>
              <a:rPr lang="en-GB" sz="1467" b="0" dirty="0">
                <a:solidFill>
                  <a:srgbClr val="005EB8"/>
                </a:solidFill>
                <a:latin typeface="Arial" panose="020B0604020202020204" pitchFamily="34" charset="0"/>
                <a:cs typeface="Arial" panose="020B0604020202020204" pitchFamily="34" charset="0"/>
              </a:rPr>
              <a:t>so people feel supported </a:t>
            </a:r>
            <a:br>
              <a:rPr lang="en-GB" sz="1467" b="0" dirty="0">
                <a:solidFill>
                  <a:srgbClr val="005EB8"/>
                </a:solidFill>
                <a:latin typeface="Arial" panose="020B0604020202020204" pitchFamily="34" charset="0"/>
                <a:cs typeface="Arial" panose="020B0604020202020204" pitchFamily="34" charset="0"/>
              </a:rPr>
            </a:br>
            <a:r>
              <a:rPr lang="en-GB" sz="1467" b="0" dirty="0">
                <a:solidFill>
                  <a:srgbClr val="005EB8"/>
                </a:solidFill>
                <a:latin typeface="Arial" panose="020B0604020202020204" pitchFamily="34" charset="0"/>
                <a:cs typeface="Arial" panose="020B0604020202020204" pitchFamily="34" charset="0"/>
              </a:rPr>
              <a:t>by one multi-skilled team.</a:t>
            </a:r>
          </a:p>
        </p:txBody>
      </p:sp>
      <p:sp>
        <p:nvSpPr>
          <p:cNvPr id="11" name="Rounded Rectangle 10"/>
          <p:cNvSpPr/>
          <p:nvPr userDrawn="1"/>
        </p:nvSpPr>
        <p:spPr>
          <a:xfrm>
            <a:off x="6817978" y="4626654"/>
            <a:ext cx="2459535" cy="1778677"/>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1219140">
              <a:defRPr/>
            </a:pPr>
            <a:r>
              <a:rPr lang="en-GB" sz="1467" b="1" dirty="0">
                <a:solidFill>
                  <a:srgbClr val="005EB8"/>
                </a:solidFill>
                <a:latin typeface="Arial" panose="020B0604020202020204" pitchFamily="34" charset="0"/>
                <a:cs typeface="Arial" panose="020B0604020202020204" pitchFamily="34" charset="0"/>
              </a:rPr>
              <a:t>Develop our digital ways of working – </a:t>
            </a:r>
            <a:r>
              <a:rPr lang="en-GB" sz="1467" b="0" dirty="0">
                <a:solidFill>
                  <a:srgbClr val="005EB8"/>
                </a:solidFill>
                <a:latin typeface="Arial" panose="020B0604020202020204" pitchFamily="34" charset="0"/>
                <a:cs typeface="Arial" panose="020B0604020202020204" pitchFamily="34" charset="0"/>
              </a:rPr>
              <a:t>invest in technology and training to give more time to care, better access to services and the power of information to all.</a:t>
            </a:r>
          </a:p>
        </p:txBody>
      </p:sp>
      <p:sp>
        <p:nvSpPr>
          <p:cNvPr id="12" name="Rectangle 28"/>
          <p:cNvSpPr>
            <a:spLocks noChangeArrowheads="1"/>
          </p:cNvSpPr>
          <p:nvPr userDrawn="1"/>
        </p:nvSpPr>
        <p:spPr bwMode="auto">
          <a:xfrm>
            <a:off x="431371" y="1686670"/>
            <a:ext cx="7410880" cy="359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1733" dirty="0">
                <a:solidFill>
                  <a:srgbClr val="005EB8"/>
                </a:solidFill>
                <a:cs typeface="Arial" pitchFamily="34" charset="0"/>
              </a:rPr>
              <a:t>A community which </a:t>
            </a:r>
            <a:r>
              <a:rPr lang="en-GB" altLang="en-US" sz="1733" b="1" dirty="0">
                <a:solidFill>
                  <a:srgbClr val="005EB8"/>
                </a:solidFill>
                <a:cs typeface="Arial" pitchFamily="34" charset="0"/>
              </a:rPr>
              <a:t>supports each other </a:t>
            </a:r>
            <a:r>
              <a:rPr lang="en-GB" altLang="en-US" sz="1733" dirty="0">
                <a:solidFill>
                  <a:srgbClr val="005EB8"/>
                </a:solidFill>
                <a:cs typeface="Arial" pitchFamily="34" charset="0"/>
              </a:rPr>
              <a:t>to </a:t>
            </a:r>
            <a:r>
              <a:rPr lang="en-GB" altLang="en-US" sz="1733" b="1" dirty="0">
                <a:solidFill>
                  <a:srgbClr val="005EB8"/>
                </a:solidFill>
                <a:cs typeface="Arial" pitchFamily="34" charset="0"/>
              </a:rPr>
              <a:t>live well</a:t>
            </a:r>
            <a:r>
              <a:rPr lang="en-GB" altLang="en-US" sz="1733" dirty="0">
                <a:solidFill>
                  <a:srgbClr val="005EB8"/>
                </a:solidFill>
                <a:cs typeface="Arial" pitchFamily="34" charset="0"/>
              </a:rPr>
              <a:t>.</a:t>
            </a:r>
            <a:endParaRPr lang="en-GB" altLang="en-US" sz="1733" b="1" dirty="0">
              <a:solidFill>
                <a:srgbClr val="005EB8"/>
              </a:solidFill>
              <a:cs typeface="Arial" pitchFamily="34" charset="0"/>
            </a:endParaRPr>
          </a:p>
        </p:txBody>
      </p:sp>
      <p:sp>
        <p:nvSpPr>
          <p:cNvPr id="13" name="Rectangle 29"/>
          <p:cNvSpPr>
            <a:spLocks noChangeArrowheads="1"/>
          </p:cNvSpPr>
          <p:nvPr userDrawn="1"/>
        </p:nvSpPr>
        <p:spPr bwMode="auto">
          <a:xfrm>
            <a:off x="431372" y="2538309"/>
            <a:ext cx="6144683" cy="62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1733" dirty="0">
                <a:solidFill>
                  <a:srgbClr val="005EB8"/>
                </a:solidFill>
                <a:cs typeface="Arial" pitchFamily="34" charset="0"/>
              </a:rPr>
              <a:t>To </a:t>
            </a:r>
            <a:r>
              <a:rPr lang="en-GB" altLang="en-US" sz="1733" b="1" dirty="0">
                <a:solidFill>
                  <a:srgbClr val="005EB8"/>
                </a:solidFill>
                <a:cs typeface="Arial" pitchFamily="34" charset="0"/>
              </a:rPr>
              <a:t>empower adults and children </a:t>
            </a:r>
            <a:r>
              <a:rPr lang="en-GB" altLang="en-US" sz="1733" dirty="0">
                <a:solidFill>
                  <a:srgbClr val="005EB8"/>
                </a:solidFill>
                <a:cs typeface="Arial" pitchFamily="34" charset="0"/>
              </a:rPr>
              <a:t>to live well, to be the </a:t>
            </a:r>
            <a:r>
              <a:rPr lang="en-GB" altLang="en-US" sz="1733" b="1" dirty="0">
                <a:solidFill>
                  <a:srgbClr val="005EB8"/>
                </a:solidFill>
                <a:cs typeface="Arial" pitchFamily="34" charset="0"/>
              </a:rPr>
              <a:t>best employer </a:t>
            </a:r>
            <a:r>
              <a:rPr lang="en-GB" altLang="en-US" sz="1733" dirty="0">
                <a:solidFill>
                  <a:srgbClr val="005EB8"/>
                </a:solidFill>
                <a:cs typeface="Arial" pitchFamily="34" charset="0"/>
              </a:rPr>
              <a:t>and </a:t>
            </a:r>
            <a:r>
              <a:rPr lang="en-GB" altLang="en-US" sz="1733" b="1" dirty="0">
                <a:solidFill>
                  <a:srgbClr val="005EB8"/>
                </a:solidFill>
                <a:cs typeface="Arial" pitchFamily="34" charset="0"/>
              </a:rPr>
              <a:t>work with our partners</a:t>
            </a:r>
            <a:r>
              <a:rPr lang="en-GB" altLang="en-US" sz="1733" dirty="0">
                <a:solidFill>
                  <a:srgbClr val="005EB8"/>
                </a:solidFill>
                <a:cs typeface="Arial" pitchFamily="34" charset="0"/>
              </a:rPr>
              <a:t> as one.</a:t>
            </a:r>
          </a:p>
        </p:txBody>
      </p:sp>
      <p:sp>
        <p:nvSpPr>
          <p:cNvPr id="15" name="Title 1"/>
          <p:cNvSpPr txBox="1">
            <a:spLocks/>
          </p:cNvSpPr>
          <p:nvPr userDrawn="1"/>
        </p:nvSpPr>
        <p:spPr bwMode="auto">
          <a:xfrm>
            <a:off x="431372" y="1293691"/>
            <a:ext cx="11582829"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2400" b="1" dirty="0">
                <a:solidFill>
                  <a:srgbClr val="005EB8"/>
                </a:solidFill>
                <a:latin typeface="Arial "/>
              </a:rPr>
              <a:t>Our vision</a:t>
            </a:r>
          </a:p>
        </p:txBody>
      </p:sp>
      <p:sp>
        <p:nvSpPr>
          <p:cNvPr id="16" name="Title 1"/>
          <p:cNvSpPr txBox="1">
            <a:spLocks/>
          </p:cNvSpPr>
          <p:nvPr userDrawn="1"/>
        </p:nvSpPr>
        <p:spPr bwMode="auto">
          <a:xfrm>
            <a:off x="431372" y="2127151"/>
            <a:ext cx="11582829"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2400" b="1" dirty="0">
                <a:solidFill>
                  <a:srgbClr val="005EB8"/>
                </a:solidFill>
                <a:latin typeface="Arial "/>
              </a:rPr>
              <a:t>Our mission</a:t>
            </a:r>
          </a:p>
        </p:txBody>
      </p:sp>
      <p:sp>
        <p:nvSpPr>
          <p:cNvPr id="17" name="Title 1"/>
          <p:cNvSpPr txBox="1">
            <a:spLocks/>
          </p:cNvSpPr>
          <p:nvPr userDrawn="1"/>
        </p:nvSpPr>
        <p:spPr bwMode="auto">
          <a:xfrm>
            <a:off x="431372" y="3270998"/>
            <a:ext cx="336037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2400" b="1" dirty="0">
                <a:solidFill>
                  <a:srgbClr val="005EB8"/>
                </a:solidFill>
                <a:latin typeface="Arial "/>
              </a:rPr>
              <a:t>Our goals</a:t>
            </a:r>
          </a:p>
        </p:txBody>
      </p:sp>
      <p:cxnSp>
        <p:nvCxnSpPr>
          <p:cNvPr id="19" name="Straight Connector 18"/>
          <p:cNvCxnSpPr/>
          <p:nvPr userDrawn="1"/>
        </p:nvCxnSpPr>
        <p:spPr>
          <a:xfrm>
            <a:off x="431374" y="1295510"/>
            <a:ext cx="5791415" cy="1"/>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431374" y="2118397"/>
            <a:ext cx="5791415"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431371" y="3230352"/>
            <a:ext cx="5808000"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431372" y="4207619"/>
            <a:ext cx="11328829" cy="1"/>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sp>
        <p:nvSpPr>
          <p:cNvPr id="23" name="Title 1"/>
          <p:cNvSpPr txBox="1">
            <a:spLocks/>
          </p:cNvSpPr>
          <p:nvPr userDrawn="1"/>
        </p:nvSpPr>
        <p:spPr bwMode="auto">
          <a:xfrm>
            <a:off x="431372" y="4251966"/>
            <a:ext cx="4224469"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2400" b="1" dirty="0">
                <a:solidFill>
                  <a:srgbClr val="005EB8"/>
                </a:solidFill>
                <a:latin typeface="Arial "/>
              </a:rPr>
              <a:t>Our priorities for 2020/21</a:t>
            </a:r>
          </a:p>
        </p:txBody>
      </p:sp>
      <p:sp>
        <p:nvSpPr>
          <p:cNvPr id="28" name="Oval 27"/>
          <p:cNvSpPr/>
          <p:nvPr userDrawn="1"/>
        </p:nvSpPr>
        <p:spPr>
          <a:xfrm>
            <a:off x="499103" y="4773149"/>
            <a:ext cx="96000" cy="96000"/>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29" name="Oval 28"/>
          <p:cNvSpPr/>
          <p:nvPr userDrawn="1"/>
        </p:nvSpPr>
        <p:spPr>
          <a:xfrm>
            <a:off x="2763904" y="4773149"/>
            <a:ext cx="96000" cy="96000"/>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30" name="Oval 29"/>
          <p:cNvSpPr/>
          <p:nvPr userDrawn="1"/>
        </p:nvSpPr>
        <p:spPr>
          <a:xfrm>
            <a:off x="5156379" y="4773149"/>
            <a:ext cx="96000" cy="96000"/>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31" name="Oval 30"/>
          <p:cNvSpPr/>
          <p:nvPr userDrawn="1"/>
        </p:nvSpPr>
        <p:spPr>
          <a:xfrm>
            <a:off x="6790883" y="4773149"/>
            <a:ext cx="96000" cy="96000"/>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36" name="TextBox 35"/>
          <p:cNvSpPr txBox="1"/>
          <p:nvPr userDrawn="1"/>
        </p:nvSpPr>
        <p:spPr>
          <a:xfrm>
            <a:off x="377184" y="423379"/>
            <a:ext cx="5971829" cy="830997"/>
          </a:xfrm>
          <a:prstGeom prst="rect">
            <a:avLst/>
          </a:prstGeom>
          <a:noFill/>
        </p:spPr>
        <p:txBody>
          <a:bodyPr wrap="square" rtlCol="0">
            <a:spAutoFit/>
          </a:bodyPr>
          <a:lstStyle/>
          <a:p>
            <a:r>
              <a:rPr kumimoji="0" lang="en-GB" altLang="en-US" sz="4800" b="1"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Our strategy</a:t>
            </a:r>
            <a:endParaRPr lang="en-GB" sz="3763" dirty="0"/>
          </a:p>
        </p:txBody>
      </p:sp>
      <p:sp>
        <p:nvSpPr>
          <p:cNvPr id="46" name="Rectangle 45"/>
          <p:cNvSpPr/>
          <p:nvPr userDrawn="1"/>
        </p:nvSpPr>
        <p:spPr>
          <a:xfrm>
            <a:off x="8341784" y="14371"/>
            <a:ext cx="3791744" cy="15087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763"/>
          </a:p>
        </p:txBody>
      </p:sp>
      <p:pic>
        <p:nvPicPr>
          <p:cNvPr id="47" name="Picture 4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0216" y="0"/>
            <a:ext cx="3901784" cy="1680000"/>
          </a:xfrm>
          <a:prstGeom prst="rect">
            <a:avLst/>
          </a:prstGeom>
        </p:spPr>
      </p:pic>
      <p:sp>
        <p:nvSpPr>
          <p:cNvPr id="43" name="Rounded Rectangle 42"/>
          <p:cNvSpPr/>
          <p:nvPr userDrawn="1"/>
        </p:nvSpPr>
        <p:spPr>
          <a:xfrm>
            <a:off x="9277901" y="4626655"/>
            <a:ext cx="2736303" cy="1874689"/>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1219140">
              <a:defRPr/>
            </a:pPr>
            <a:r>
              <a:rPr lang="en-GB" sz="1467" b="1" dirty="0">
                <a:solidFill>
                  <a:srgbClr val="005EB8"/>
                </a:solidFill>
                <a:latin typeface="Arial" panose="020B0604020202020204" pitchFamily="34" charset="0"/>
                <a:cs typeface="Arial" panose="020B0604020202020204" pitchFamily="34" charset="0"/>
              </a:rPr>
              <a:t>Reset and reimagine </a:t>
            </a:r>
            <a:r>
              <a:rPr lang="en-GB" sz="1467" b="0" dirty="0">
                <a:solidFill>
                  <a:srgbClr val="005EB8"/>
                </a:solidFill>
                <a:latin typeface="Arial" panose="020B0604020202020204" pitchFamily="34" charset="0"/>
                <a:cs typeface="Arial" panose="020B0604020202020204" pitchFamily="34" charset="0"/>
              </a:rPr>
              <a:t>– </a:t>
            </a:r>
            <a:br>
              <a:rPr lang="en-GB" sz="1467" b="0" dirty="0">
                <a:solidFill>
                  <a:srgbClr val="005EB8"/>
                </a:solidFill>
                <a:latin typeface="Arial" panose="020B0604020202020204" pitchFamily="34" charset="0"/>
                <a:cs typeface="Arial" panose="020B0604020202020204" pitchFamily="34" charset="0"/>
              </a:rPr>
            </a:br>
            <a:r>
              <a:rPr lang="en-GB" sz="1467" b="0" dirty="0">
                <a:solidFill>
                  <a:srgbClr val="005EB8"/>
                </a:solidFill>
                <a:latin typeface="Arial" panose="020B0604020202020204" pitchFamily="34" charset="0"/>
                <a:cs typeface="Arial" panose="020B0604020202020204" pitchFamily="34" charset="0"/>
              </a:rPr>
              <a:t>follow our strong response to COVID-19 with a progressive reset plan – meet changing</a:t>
            </a:r>
          </a:p>
          <a:p>
            <a:pPr defTabSz="1219140">
              <a:defRPr/>
            </a:pPr>
            <a:r>
              <a:rPr lang="en-GB" sz="1467" b="0" dirty="0">
                <a:solidFill>
                  <a:srgbClr val="005EB8"/>
                </a:solidFill>
                <a:latin typeface="Arial" panose="020B0604020202020204" pitchFamily="34" charset="0"/>
                <a:cs typeface="Arial" panose="020B0604020202020204" pitchFamily="34" charset="0"/>
              </a:rPr>
              <a:t>demand, build on positive differences and transform system working.</a:t>
            </a:r>
          </a:p>
        </p:txBody>
      </p:sp>
      <p:sp>
        <p:nvSpPr>
          <p:cNvPr id="44" name="Oval 43"/>
          <p:cNvSpPr/>
          <p:nvPr userDrawn="1"/>
        </p:nvSpPr>
        <p:spPr>
          <a:xfrm>
            <a:off x="9250805" y="4773149"/>
            <a:ext cx="96000" cy="96000"/>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41" name="Oval 40"/>
          <p:cNvSpPr/>
          <p:nvPr userDrawn="1"/>
        </p:nvSpPr>
        <p:spPr>
          <a:xfrm>
            <a:off x="4314832" y="3657843"/>
            <a:ext cx="107949" cy="107949"/>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1867">
              <a:solidFill>
                <a:prstClr val="white"/>
              </a:solidFill>
            </a:endParaRPr>
          </a:p>
        </p:txBody>
      </p:sp>
      <p:sp>
        <p:nvSpPr>
          <p:cNvPr id="42" name="Oval 41"/>
          <p:cNvSpPr/>
          <p:nvPr userDrawn="1"/>
        </p:nvSpPr>
        <p:spPr>
          <a:xfrm>
            <a:off x="4319064" y="3402304"/>
            <a:ext cx="107949" cy="107949"/>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1867">
              <a:solidFill>
                <a:prstClr val="white"/>
              </a:solidFill>
            </a:endParaRPr>
          </a:p>
        </p:txBody>
      </p:sp>
      <p:sp>
        <p:nvSpPr>
          <p:cNvPr id="45" name="Oval 44"/>
          <p:cNvSpPr/>
          <p:nvPr userDrawn="1"/>
        </p:nvSpPr>
        <p:spPr>
          <a:xfrm>
            <a:off x="8004179" y="3657843"/>
            <a:ext cx="107949" cy="107949"/>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1867">
              <a:solidFill>
                <a:prstClr val="white"/>
              </a:solidFill>
            </a:endParaRPr>
          </a:p>
        </p:txBody>
      </p:sp>
      <p:sp>
        <p:nvSpPr>
          <p:cNvPr id="48" name="Oval 47"/>
          <p:cNvSpPr/>
          <p:nvPr userDrawn="1"/>
        </p:nvSpPr>
        <p:spPr>
          <a:xfrm>
            <a:off x="8008412" y="3402304"/>
            <a:ext cx="107949" cy="107949"/>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1867">
              <a:solidFill>
                <a:prstClr val="white"/>
              </a:solidFill>
            </a:endParaRPr>
          </a:p>
        </p:txBody>
      </p:sp>
    </p:spTree>
    <p:extLst>
      <p:ext uri="{BB962C8B-B14F-4D97-AF65-F5344CB8AC3E}">
        <p14:creationId xmlns:p14="http://schemas.microsoft.com/office/powerpoint/2010/main" val="118582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rategy with enablers">
    <p:spTree>
      <p:nvGrpSpPr>
        <p:cNvPr id="1" name=""/>
        <p:cNvGrpSpPr/>
        <p:nvPr/>
      </p:nvGrpSpPr>
      <p:grpSpPr>
        <a:xfrm>
          <a:off x="0" y="0"/>
          <a:ext cx="0" cy="0"/>
          <a:chOff x="0" y="0"/>
          <a:chExt cx="0" cy="0"/>
        </a:xfrm>
      </p:grpSpPr>
      <p:grpSp>
        <p:nvGrpSpPr>
          <p:cNvPr id="3" name="Group 2"/>
          <p:cNvGrpSpPr/>
          <p:nvPr userDrawn="1"/>
        </p:nvGrpSpPr>
        <p:grpSpPr>
          <a:xfrm>
            <a:off x="6439403" y="644695"/>
            <a:ext cx="4006589" cy="2671057"/>
            <a:chOff x="5749925" y="1227138"/>
            <a:chExt cx="3052763" cy="2035175"/>
          </a:xfrm>
        </p:grpSpPr>
        <p:pic>
          <p:nvPicPr>
            <p:cNvPr id="4" name="Picture 61"/>
            <p:cNvPicPr>
              <a:picLocks noChangeAspect="1"/>
            </p:cNvPicPr>
            <p:nvPr/>
          </p:nvPicPr>
          <p:blipFill>
            <a:blip r:embed="rId2">
              <a:extLst>
                <a:ext uri="{28A0092B-C50C-407E-A947-70E740481C1C}">
                  <a14:useLocalDpi xmlns:a14="http://schemas.microsoft.com/office/drawing/2010/main" val="0"/>
                </a:ext>
              </a:extLst>
            </a:blip>
            <a:srcRect l="21550" t="16553" r="17287" b="25780"/>
            <a:stretch>
              <a:fillRect/>
            </a:stretch>
          </p:blipFill>
          <p:spPr bwMode="auto">
            <a:xfrm>
              <a:off x="5749925" y="1227138"/>
              <a:ext cx="3052763"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6951663" y="1227138"/>
              <a:ext cx="324643" cy="257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763"/>
            </a:p>
          </p:txBody>
        </p:sp>
      </p:grpSp>
      <p:pic>
        <p:nvPicPr>
          <p:cNvPr id="6" name="Picture 62"/>
          <p:cNvPicPr>
            <a:picLocks noChangeAspect="1"/>
          </p:cNvPicPr>
          <p:nvPr userDrawn="1"/>
        </p:nvPicPr>
        <p:blipFill rotWithShape="1">
          <a:blip r:embed="rId3" cstate="print">
            <a:extLst>
              <a:ext uri="{28A0092B-C50C-407E-A947-70E740481C1C}">
                <a14:useLocalDpi xmlns:a14="http://schemas.microsoft.com/office/drawing/2010/main" val="0"/>
              </a:ext>
            </a:extLst>
          </a:blip>
          <a:srcRect l="23468" t="26583" r="26025" b="39470"/>
          <a:stretch/>
        </p:blipFill>
        <p:spPr bwMode="auto">
          <a:xfrm>
            <a:off x="2165356" y="3430834"/>
            <a:ext cx="1626389" cy="772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userDrawn="1"/>
        </p:nvSpPr>
        <p:spPr>
          <a:xfrm>
            <a:off x="4373041" y="3420701"/>
            <a:ext cx="2442633" cy="323851"/>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9140">
              <a:defRPr/>
            </a:pPr>
            <a:r>
              <a:rPr lang="en-GB" sz="1867" b="1" dirty="0">
                <a:solidFill>
                  <a:srgbClr val="005EB8"/>
                </a:solidFill>
                <a:latin typeface="Arial" panose="020B0604020202020204" pitchFamily="34" charset="0"/>
                <a:cs typeface="Arial" panose="020B0604020202020204" pitchFamily="34" charset="0"/>
              </a:rPr>
              <a:t>Prevent</a:t>
            </a:r>
            <a:r>
              <a:rPr lang="en-GB" sz="1867" dirty="0">
                <a:solidFill>
                  <a:srgbClr val="005EB8"/>
                </a:solidFill>
                <a:latin typeface="Arial" panose="020B0604020202020204" pitchFamily="34" charset="0"/>
                <a:cs typeface="Arial" panose="020B0604020202020204" pitchFamily="34" charset="0"/>
              </a:rPr>
              <a:t> ill health</a:t>
            </a:r>
          </a:p>
        </p:txBody>
      </p:sp>
      <p:sp>
        <p:nvSpPr>
          <p:cNvPr id="8" name="Rounded Rectangle 7"/>
          <p:cNvSpPr/>
          <p:nvPr userDrawn="1"/>
        </p:nvSpPr>
        <p:spPr>
          <a:xfrm>
            <a:off x="4368808" y="3520717"/>
            <a:ext cx="3839633" cy="922339"/>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9140">
              <a:defRPr/>
            </a:pPr>
            <a:r>
              <a:rPr lang="en-GB" sz="1867" dirty="0">
                <a:solidFill>
                  <a:srgbClr val="005EB8"/>
                </a:solidFill>
                <a:latin typeface="Arial" panose="020B0604020202020204" pitchFamily="34" charset="0"/>
                <a:cs typeface="Arial" panose="020B0604020202020204" pitchFamily="34" charset="0"/>
              </a:rPr>
              <a:t>Deliver high quality care </a:t>
            </a:r>
            <a:r>
              <a:rPr lang="en-GB" sz="1867" b="1" dirty="0">
                <a:solidFill>
                  <a:srgbClr val="005EB8"/>
                </a:solidFill>
                <a:latin typeface="Arial" panose="020B0604020202020204" pitchFamily="34" charset="0"/>
                <a:cs typeface="Arial" panose="020B0604020202020204" pitchFamily="34" charset="0"/>
              </a:rPr>
              <a:t>at </a:t>
            </a:r>
            <a:br>
              <a:rPr lang="en-GB" sz="1867" b="1" dirty="0">
                <a:solidFill>
                  <a:srgbClr val="005EB8"/>
                </a:solidFill>
                <a:latin typeface="Arial" panose="020B0604020202020204" pitchFamily="34" charset="0"/>
                <a:cs typeface="Arial" panose="020B0604020202020204" pitchFamily="34" charset="0"/>
              </a:rPr>
            </a:br>
            <a:r>
              <a:rPr lang="en-GB" sz="1867" b="1" dirty="0">
                <a:solidFill>
                  <a:srgbClr val="005EB8"/>
                </a:solidFill>
                <a:latin typeface="Arial" panose="020B0604020202020204" pitchFamily="34" charset="0"/>
                <a:cs typeface="Arial" panose="020B0604020202020204" pitchFamily="34" charset="0"/>
              </a:rPr>
              <a:t>home </a:t>
            </a:r>
            <a:r>
              <a:rPr lang="en-GB" sz="1867" dirty="0">
                <a:solidFill>
                  <a:srgbClr val="005EB8"/>
                </a:solidFill>
                <a:latin typeface="Arial" panose="020B0604020202020204" pitchFamily="34" charset="0"/>
                <a:cs typeface="Arial" panose="020B0604020202020204" pitchFamily="34" charset="0"/>
              </a:rPr>
              <a:t>and</a:t>
            </a:r>
            <a:r>
              <a:rPr lang="en-GB" sz="1867" b="1" dirty="0">
                <a:solidFill>
                  <a:srgbClr val="005EB8"/>
                </a:solidFill>
                <a:latin typeface="Arial" panose="020B0604020202020204" pitchFamily="34" charset="0"/>
                <a:cs typeface="Arial" panose="020B0604020202020204" pitchFamily="34" charset="0"/>
              </a:rPr>
              <a:t> in the community</a:t>
            </a:r>
          </a:p>
        </p:txBody>
      </p:sp>
      <p:sp>
        <p:nvSpPr>
          <p:cNvPr id="9" name="Rounded Rectangle 8"/>
          <p:cNvSpPr/>
          <p:nvPr userDrawn="1"/>
        </p:nvSpPr>
        <p:spPr>
          <a:xfrm>
            <a:off x="8058158" y="3407157"/>
            <a:ext cx="2493433" cy="328612"/>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9140">
              <a:defRPr/>
            </a:pPr>
            <a:r>
              <a:rPr lang="en-GB" sz="1867" b="1" dirty="0">
                <a:solidFill>
                  <a:srgbClr val="005EB8"/>
                </a:solidFill>
                <a:latin typeface="Arial" panose="020B0604020202020204" pitchFamily="34" charset="0"/>
                <a:cs typeface="Arial" panose="020B0604020202020204" pitchFamily="34" charset="0"/>
              </a:rPr>
              <a:t>Integrate </a:t>
            </a:r>
            <a:r>
              <a:rPr lang="en-GB" sz="1867" dirty="0">
                <a:solidFill>
                  <a:srgbClr val="005EB8"/>
                </a:solidFill>
                <a:latin typeface="Arial" panose="020B0604020202020204" pitchFamily="34" charset="0"/>
                <a:cs typeface="Arial" panose="020B0604020202020204" pitchFamily="34" charset="0"/>
              </a:rPr>
              <a:t>services</a:t>
            </a:r>
          </a:p>
        </p:txBody>
      </p:sp>
      <p:sp>
        <p:nvSpPr>
          <p:cNvPr id="10" name="Rounded Rectangle 9"/>
          <p:cNvSpPr/>
          <p:nvPr userDrawn="1"/>
        </p:nvSpPr>
        <p:spPr>
          <a:xfrm>
            <a:off x="8058152" y="3641894"/>
            <a:ext cx="3649133" cy="396875"/>
          </a:xfrm>
          <a:prstGeom prst="roundRect">
            <a:avLst>
              <a:gd name="adj" fmla="val 695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9140">
              <a:defRPr/>
            </a:pPr>
            <a:r>
              <a:rPr lang="en-GB" sz="1867" dirty="0">
                <a:solidFill>
                  <a:srgbClr val="005EB8"/>
                </a:solidFill>
                <a:latin typeface="Arial" panose="020B0604020202020204" pitchFamily="34" charset="0"/>
                <a:cs typeface="Arial" panose="020B0604020202020204" pitchFamily="34" charset="0"/>
              </a:rPr>
              <a:t>Develop </a:t>
            </a:r>
            <a:r>
              <a:rPr lang="en-GB" sz="1867" b="1" dirty="0">
                <a:solidFill>
                  <a:srgbClr val="005EB8"/>
                </a:solidFill>
                <a:latin typeface="Arial" panose="020B0604020202020204" pitchFamily="34" charset="0"/>
                <a:cs typeface="Arial" panose="020B0604020202020204" pitchFamily="34" charset="0"/>
              </a:rPr>
              <a:t>sustainable </a:t>
            </a:r>
            <a:r>
              <a:rPr lang="en-GB" sz="1867" dirty="0">
                <a:solidFill>
                  <a:srgbClr val="005EB8"/>
                </a:solidFill>
                <a:latin typeface="Arial" panose="020B0604020202020204" pitchFamily="34" charset="0"/>
                <a:cs typeface="Arial" panose="020B0604020202020204" pitchFamily="34" charset="0"/>
              </a:rPr>
              <a:t>services</a:t>
            </a:r>
          </a:p>
        </p:txBody>
      </p:sp>
      <p:sp>
        <p:nvSpPr>
          <p:cNvPr id="15" name="Rectangle 28"/>
          <p:cNvSpPr>
            <a:spLocks noChangeArrowheads="1"/>
          </p:cNvSpPr>
          <p:nvPr userDrawn="1"/>
        </p:nvSpPr>
        <p:spPr bwMode="auto">
          <a:xfrm>
            <a:off x="431371" y="1686670"/>
            <a:ext cx="7410880" cy="359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1733" dirty="0">
                <a:solidFill>
                  <a:srgbClr val="005EB8"/>
                </a:solidFill>
                <a:cs typeface="Arial" pitchFamily="34" charset="0"/>
              </a:rPr>
              <a:t>A community which </a:t>
            </a:r>
            <a:r>
              <a:rPr lang="en-GB" altLang="en-US" sz="1733" b="1" dirty="0">
                <a:solidFill>
                  <a:srgbClr val="005EB8"/>
                </a:solidFill>
                <a:cs typeface="Arial" pitchFamily="34" charset="0"/>
              </a:rPr>
              <a:t>supports each other </a:t>
            </a:r>
            <a:r>
              <a:rPr lang="en-GB" altLang="en-US" sz="1733" dirty="0">
                <a:solidFill>
                  <a:srgbClr val="005EB8"/>
                </a:solidFill>
                <a:cs typeface="Arial" pitchFamily="34" charset="0"/>
              </a:rPr>
              <a:t>to </a:t>
            </a:r>
            <a:r>
              <a:rPr lang="en-GB" altLang="en-US" sz="1733" b="1" dirty="0">
                <a:solidFill>
                  <a:srgbClr val="005EB8"/>
                </a:solidFill>
                <a:cs typeface="Arial" pitchFamily="34" charset="0"/>
              </a:rPr>
              <a:t>live well</a:t>
            </a:r>
            <a:r>
              <a:rPr lang="en-GB" altLang="en-US" sz="1733" dirty="0">
                <a:solidFill>
                  <a:srgbClr val="005EB8"/>
                </a:solidFill>
                <a:cs typeface="Arial" pitchFamily="34" charset="0"/>
              </a:rPr>
              <a:t>.</a:t>
            </a:r>
            <a:endParaRPr lang="en-GB" altLang="en-US" sz="1733" b="1" dirty="0">
              <a:solidFill>
                <a:srgbClr val="005EB8"/>
              </a:solidFill>
              <a:cs typeface="Arial" pitchFamily="34" charset="0"/>
            </a:endParaRPr>
          </a:p>
        </p:txBody>
      </p:sp>
      <p:sp>
        <p:nvSpPr>
          <p:cNvPr id="16" name="Rectangle 29"/>
          <p:cNvSpPr>
            <a:spLocks noChangeArrowheads="1"/>
          </p:cNvSpPr>
          <p:nvPr userDrawn="1"/>
        </p:nvSpPr>
        <p:spPr bwMode="auto">
          <a:xfrm>
            <a:off x="431372" y="2570676"/>
            <a:ext cx="6144683" cy="62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1733" dirty="0">
                <a:solidFill>
                  <a:srgbClr val="005EB8"/>
                </a:solidFill>
                <a:cs typeface="Arial" pitchFamily="34" charset="0"/>
              </a:rPr>
              <a:t>To </a:t>
            </a:r>
            <a:r>
              <a:rPr lang="en-GB" altLang="en-US" sz="1733" b="1" dirty="0">
                <a:solidFill>
                  <a:srgbClr val="005EB8"/>
                </a:solidFill>
                <a:cs typeface="Arial" pitchFamily="34" charset="0"/>
              </a:rPr>
              <a:t>empower adults and children </a:t>
            </a:r>
            <a:r>
              <a:rPr lang="en-GB" altLang="en-US" sz="1733" dirty="0">
                <a:solidFill>
                  <a:srgbClr val="005EB8"/>
                </a:solidFill>
                <a:cs typeface="Arial" pitchFamily="34" charset="0"/>
              </a:rPr>
              <a:t>to live well, to be the </a:t>
            </a:r>
            <a:r>
              <a:rPr lang="en-GB" altLang="en-US" sz="1733" b="1" dirty="0">
                <a:solidFill>
                  <a:srgbClr val="005EB8"/>
                </a:solidFill>
                <a:cs typeface="Arial" pitchFamily="34" charset="0"/>
              </a:rPr>
              <a:t>best employer </a:t>
            </a:r>
            <a:r>
              <a:rPr lang="en-GB" altLang="en-US" sz="1733" dirty="0">
                <a:solidFill>
                  <a:srgbClr val="005EB8"/>
                </a:solidFill>
                <a:cs typeface="Arial" pitchFamily="34" charset="0"/>
              </a:rPr>
              <a:t>and </a:t>
            </a:r>
            <a:r>
              <a:rPr lang="en-GB" altLang="en-US" sz="1733" b="1" dirty="0">
                <a:solidFill>
                  <a:srgbClr val="005EB8"/>
                </a:solidFill>
                <a:cs typeface="Arial" pitchFamily="34" charset="0"/>
              </a:rPr>
              <a:t>work with our partners</a:t>
            </a:r>
            <a:r>
              <a:rPr lang="en-GB" altLang="en-US" sz="1733" dirty="0">
                <a:solidFill>
                  <a:srgbClr val="005EB8"/>
                </a:solidFill>
                <a:cs typeface="Arial" pitchFamily="34" charset="0"/>
              </a:rPr>
              <a:t> as one.</a:t>
            </a:r>
          </a:p>
        </p:txBody>
      </p:sp>
      <p:sp>
        <p:nvSpPr>
          <p:cNvPr id="17" name="Title 1"/>
          <p:cNvSpPr txBox="1">
            <a:spLocks/>
          </p:cNvSpPr>
          <p:nvPr userDrawn="1"/>
        </p:nvSpPr>
        <p:spPr bwMode="auto">
          <a:xfrm>
            <a:off x="431372" y="1293691"/>
            <a:ext cx="11582829"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2400" b="1" dirty="0">
                <a:solidFill>
                  <a:srgbClr val="005EB8"/>
                </a:solidFill>
                <a:latin typeface="Arial "/>
              </a:rPr>
              <a:t>Our vision</a:t>
            </a:r>
          </a:p>
        </p:txBody>
      </p:sp>
      <p:sp>
        <p:nvSpPr>
          <p:cNvPr id="18" name="Title 1"/>
          <p:cNvSpPr txBox="1">
            <a:spLocks/>
          </p:cNvSpPr>
          <p:nvPr userDrawn="1"/>
        </p:nvSpPr>
        <p:spPr bwMode="auto">
          <a:xfrm>
            <a:off x="431372" y="2159519"/>
            <a:ext cx="11582829"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2400" b="1" dirty="0">
                <a:solidFill>
                  <a:srgbClr val="005EB8"/>
                </a:solidFill>
                <a:latin typeface="Arial "/>
              </a:rPr>
              <a:t>Our mission</a:t>
            </a:r>
          </a:p>
        </p:txBody>
      </p:sp>
      <p:sp>
        <p:nvSpPr>
          <p:cNvPr id="19" name="Title 1"/>
          <p:cNvSpPr txBox="1">
            <a:spLocks/>
          </p:cNvSpPr>
          <p:nvPr userDrawn="1"/>
        </p:nvSpPr>
        <p:spPr bwMode="auto">
          <a:xfrm>
            <a:off x="431372" y="3400534"/>
            <a:ext cx="336037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2400" b="1" dirty="0">
                <a:solidFill>
                  <a:srgbClr val="005EB8"/>
                </a:solidFill>
                <a:latin typeface="Arial "/>
              </a:rPr>
              <a:t>Our goals</a:t>
            </a:r>
          </a:p>
        </p:txBody>
      </p:sp>
      <p:cxnSp>
        <p:nvCxnSpPr>
          <p:cNvPr id="20" name="Straight Connector 19"/>
          <p:cNvCxnSpPr/>
          <p:nvPr userDrawn="1"/>
        </p:nvCxnSpPr>
        <p:spPr>
          <a:xfrm>
            <a:off x="431374" y="1295510"/>
            <a:ext cx="5791415" cy="1"/>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431374" y="2139976"/>
            <a:ext cx="5791415"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431371" y="3305877"/>
            <a:ext cx="5808000" cy="0"/>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431372" y="4326303"/>
            <a:ext cx="11328829" cy="1"/>
          </a:xfrm>
          <a:prstGeom prst="line">
            <a:avLst/>
          </a:prstGeom>
          <a:ln w="6350">
            <a:solidFill>
              <a:srgbClr val="768692">
                <a:alpha val="58000"/>
              </a:srgbClr>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userDrawn="1"/>
        </p:nvSpPr>
        <p:spPr>
          <a:xfrm>
            <a:off x="377184" y="423379"/>
            <a:ext cx="5971829" cy="830997"/>
          </a:xfrm>
          <a:prstGeom prst="rect">
            <a:avLst/>
          </a:prstGeom>
          <a:noFill/>
        </p:spPr>
        <p:txBody>
          <a:bodyPr wrap="square" rtlCol="0">
            <a:spAutoFit/>
          </a:bodyPr>
          <a:lstStyle/>
          <a:p>
            <a:r>
              <a:rPr kumimoji="0" lang="en-GB" altLang="en-US" sz="4800" b="1"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Our strategy</a:t>
            </a:r>
            <a:endParaRPr lang="en-GB" sz="3763" dirty="0"/>
          </a:p>
        </p:txBody>
      </p:sp>
      <p:sp>
        <p:nvSpPr>
          <p:cNvPr id="34" name="Rectangle 33"/>
          <p:cNvSpPr/>
          <p:nvPr userDrawn="1"/>
        </p:nvSpPr>
        <p:spPr>
          <a:xfrm>
            <a:off x="8341784" y="14371"/>
            <a:ext cx="3791744" cy="15087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763"/>
          </a:p>
        </p:txBody>
      </p:sp>
      <p:pic>
        <p:nvPicPr>
          <p:cNvPr id="37" name="Picture 3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90216" y="0"/>
            <a:ext cx="3901784" cy="1680000"/>
          </a:xfrm>
          <a:prstGeom prst="rect">
            <a:avLst/>
          </a:prstGeom>
        </p:spPr>
      </p:pic>
      <p:sp>
        <p:nvSpPr>
          <p:cNvPr id="39" name="Rounded Rectangle 38"/>
          <p:cNvSpPr/>
          <p:nvPr userDrawn="1"/>
        </p:nvSpPr>
        <p:spPr>
          <a:xfrm>
            <a:off x="612771" y="4783941"/>
            <a:ext cx="2170399" cy="2250069"/>
          </a:xfrm>
          <a:prstGeom prst="roundRect">
            <a:avLst>
              <a:gd name="adj" fmla="val 272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1219140">
              <a:defRPr/>
            </a:pPr>
            <a:r>
              <a:rPr lang="en-GB" sz="1867" b="1" dirty="0">
                <a:solidFill>
                  <a:srgbClr val="005EB8"/>
                </a:solidFill>
                <a:latin typeface="Arial" panose="020B0604020202020204" pitchFamily="34" charset="0"/>
                <a:cs typeface="Arial" panose="020B0604020202020204" pitchFamily="34" charset="0"/>
              </a:rPr>
              <a:t>Digital – </a:t>
            </a:r>
            <a:br>
              <a:rPr lang="en-GB" sz="1867" b="1" dirty="0">
                <a:solidFill>
                  <a:srgbClr val="005EB8"/>
                </a:solidFill>
                <a:latin typeface="Arial" panose="020B0604020202020204" pitchFamily="34" charset="0"/>
                <a:cs typeface="Arial" panose="020B0604020202020204" pitchFamily="34" charset="0"/>
              </a:rPr>
            </a:br>
            <a:r>
              <a:rPr lang="en-GB" sz="1867" b="0" dirty="0">
                <a:solidFill>
                  <a:srgbClr val="005EB8"/>
                </a:solidFill>
                <a:latin typeface="Arial" panose="020B0604020202020204" pitchFamily="34" charset="0"/>
                <a:cs typeface="Arial" panose="020B0604020202020204" pitchFamily="34" charset="0"/>
              </a:rPr>
              <a:t>having accessible and integrated technology.</a:t>
            </a:r>
          </a:p>
        </p:txBody>
      </p:sp>
      <p:sp>
        <p:nvSpPr>
          <p:cNvPr id="40" name="Rounded Rectangle 39"/>
          <p:cNvSpPr/>
          <p:nvPr userDrawn="1"/>
        </p:nvSpPr>
        <p:spPr>
          <a:xfrm>
            <a:off x="3235461" y="4783941"/>
            <a:ext cx="2512849" cy="2002677"/>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1219140">
              <a:defRPr/>
            </a:pPr>
            <a:r>
              <a:rPr lang="en-GB" sz="1867" b="1" dirty="0">
                <a:solidFill>
                  <a:srgbClr val="005EB8"/>
                </a:solidFill>
                <a:latin typeface="Arial" panose="020B0604020202020204" pitchFamily="34" charset="0"/>
                <a:cs typeface="Arial" panose="020B0604020202020204" pitchFamily="34" charset="0"/>
              </a:rPr>
              <a:t>People – </a:t>
            </a:r>
            <a:br>
              <a:rPr lang="en-GB" sz="1867" b="1" dirty="0">
                <a:solidFill>
                  <a:srgbClr val="005EB8"/>
                </a:solidFill>
                <a:latin typeface="Arial" panose="020B0604020202020204" pitchFamily="34" charset="0"/>
                <a:cs typeface="Arial" panose="020B0604020202020204" pitchFamily="34" charset="0"/>
              </a:rPr>
            </a:br>
            <a:r>
              <a:rPr lang="en-GB" sz="1867" b="0" dirty="0">
                <a:solidFill>
                  <a:srgbClr val="005EB8"/>
                </a:solidFill>
                <a:latin typeface="Arial" panose="020B0604020202020204" pitchFamily="34" charset="0"/>
                <a:cs typeface="Arial" panose="020B0604020202020204" pitchFamily="34" charset="0"/>
              </a:rPr>
              <a:t>engaging, developing and valuing our people.</a:t>
            </a:r>
          </a:p>
        </p:txBody>
      </p:sp>
      <p:sp>
        <p:nvSpPr>
          <p:cNvPr id="41" name="Rounded Rectangle 40"/>
          <p:cNvSpPr/>
          <p:nvPr userDrawn="1"/>
        </p:nvSpPr>
        <p:spPr>
          <a:xfrm>
            <a:off x="5842667" y="4783941"/>
            <a:ext cx="2718712" cy="2117123"/>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1219140">
              <a:defRPr/>
            </a:pPr>
            <a:r>
              <a:rPr lang="en-GB" sz="1867" b="1" dirty="0">
                <a:solidFill>
                  <a:srgbClr val="005EB8"/>
                </a:solidFill>
                <a:latin typeface="Arial" panose="020B0604020202020204" pitchFamily="34" charset="0"/>
                <a:cs typeface="Arial" panose="020B0604020202020204" pitchFamily="34" charset="0"/>
              </a:rPr>
              <a:t>Environmental sustainability – </a:t>
            </a:r>
            <a:r>
              <a:rPr lang="en-GB" sz="1867" b="0" dirty="0">
                <a:solidFill>
                  <a:srgbClr val="005EB8"/>
                </a:solidFill>
                <a:latin typeface="Arial" panose="020B0604020202020204" pitchFamily="34" charset="0"/>
                <a:cs typeface="Arial" panose="020B0604020202020204" pitchFamily="34" charset="0"/>
              </a:rPr>
              <a:t>improving our environmental impact.</a:t>
            </a:r>
          </a:p>
        </p:txBody>
      </p:sp>
      <p:sp>
        <p:nvSpPr>
          <p:cNvPr id="42" name="Rounded Rectangle 41"/>
          <p:cNvSpPr/>
          <p:nvPr userDrawn="1"/>
        </p:nvSpPr>
        <p:spPr>
          <a:xfrm>
            <a:off x="8857301" y="4783939"/>
            <a:ext cx="2711307" cy="2101056"/>
          </a:xfrm>
          <a:prstGeom prst="roundRect">
            <a:avLst>
              <a:gd name="adj" fmla="val 41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defTabSz="1219140">
              <a:defRPr/>
            </a:pPr>
            <a:r>
              <a:rPr lang="en-GB" sz="1867" b="1" dirty="0">
                <a:solidFill>
                  <a:srgbClr val="005EB8"/>
                </a:solidFill>
                <a:latin typeface="Arial" panose="020B0604020202020204" pitchFamily="34" charset="0"/>
                <a:cs typeface="Arial" panose="020B0604020202020204" pitchFamily="34" charset="0"/>
              </a:rPr>
              <a:t>System leadership –</a:t>
            </a:r>
            <a:r>
              <a:rPr lang="en-GB" sz="1867" b="0" dirty="0">
                <a:solidFill>
                  <a:srgbClr val="005EB8"/>
                </a:solidFill>
                <a:latin typeface="Arial" panose="020B0604020202020204" pitchFamily="34" charset="0"/>
                <a:cs typeface="Arial" panose="020B0604020202020204" pitchFamily="34" charset="0"/>
              </a:rPr>
              <a:t>improving population health and wellbeing.</a:t>
            </a:r>
          </a:p>
        </p:txBody>
      </p:sp>
      <p:sp>
        <p:nvSpPr>
          <p:cNvPr id="43" name="Title 1"/>
          <p:cNvSpPr txBox="1">
            <a:spLocks/>
          </p:cNvSpPr>
          <p:nvPr userDrawn="1"/>
        </p:nvSpPr>
        <p:spPr bwMode="auto">
          <a:xfrm>
            <a:off x="407535" y="4341360"/>
            <a:ext cx="11328400"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defTabSz="1219140" eaLnBrk="1" fontAlgn="base" hangingPunct="1">
              <a:spcBef>
                <a:spcPct val="0"/>
              </a:spcBef>
              <a:spcAft>
                <a:spcPct val="0"/>
              </a:spcAft>
            </a:pPr>
            <a:r>
              <a:rPr lang="en-GB" altLang="en-US" sz="2400" b="1" dirty="0">
                <a:solidFill>
                  <a:srgbClr val="005EB8"/>
                </a:solidFill>
                <a:latin typeface="Arial "/>
              </a:rPr>
              <a:t>Our enablers</a:t>
            </a:r>
          </a:p>
        </p:txBody>
      </p:sp>
      <p:sp>
        <p:nvSpPr>
          <p:cNvPr id="44" name="Oval 43"/>
          <p:cNvSpPr/>
          <p:nvPr userDrawn="1"/>
        </p:nvSpPr>
        <p:spPr>
          <a:xfrm>
            <a:off x="562054" y="4951470"/>
            <a:ext cx="107951" cy="107949"/>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45" name="Oval 44"/>
          <p:cNvSpPr/>
          <p:nvPr userDrawn="1"/>
        </p:nvSpPr>
        <p:spPr>
          <a:xfrm>
            <a:off x="3166543" y="4951472"/>
            <a:ext cx="107949" cy="107951"/>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46" name="Oval 45"/>
          <p:cNvSpPr/>
          <p:nvPr userDrawn="1"/>
        </p:nvSpPr>
        <p:spPr>
          <a:xfrm>
            <a:off x="5788000" y="4951470"/>
            <a:ext cx="107949" cy="107949"/>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47" name="Oval 46"/>
          <p:cNvSpPr/>
          <p:nvPr userDrawn="1"/>
        </p:nvSpPr>
        <p:spPr>
          <a:xfrm>
            <a:off x="8789979" y="4951470"/>
            <a:ext cx="107949" cy="107949"/>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51" name="Oval 50"/>
          <p:cNvSpPr/>
          <p:nvPr userDrawn="1"/>
        </p:nvSpPr>
        <p:spPr>
          <a:xfrm>
            <a:off x="4314832" y="3786572"/>
            <a:ext cx="107949" cy="107949"/>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52" name="Oval 51"/>
          <p:cNvSpPr/>
          <p:nvPr userDrawn="1"/>
        </p:nvSpPr>
        <p:spPr>
          <a:xfrm>
            <a:off x="4319064" y="3531033"/>
            <a:ext cx="107949" cy="107949"/>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53" name="Oval 52"/>
          <p:cNvSpPr/>
          <p:nvPr userDrawn="1"/>
        </p:nvSpPr>
        <p:spPr>
          <a:xfrm>
            <a:off x="8004179" y="3786572"/>
            <a:ext cx="107949" cy="107949"/>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
        <p:nvSpPr>
          <p:cNvPr id="54" name="Oval 53"/>
          <p:cNvSpPr/>
          <p:nvPr userDrawn="1"/>
        </p:nvSpPr>
        <p:spPr>
          <a:xfrm>
            <a:off x="8008412" y="3531033"/>
            <a:ext cx="107949" cy="107949"/>
          </a:xfrm>
          <a:prstGeom prst="ellipse">
            <a:avLst/>
          </a:prstGeom>
          <a:solidFill>
            <a:srgbClr val="AE25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40">
              <a:defRPr/>
            </a:pPr>
            <a:endParaRPr lang="en-GB" sz="3763">
              <a:solidFill>
                <a:prstClr val="white"/>
              </a:solidFill>
            </a:endParaRPr>
          </a:p>
        </p:txBody>
      </p:sp>
    </p:spTree>
    <p:extLst>
      <p:ext uri="{BB962C8B-B14F-4D97-AF65-F5344CB8AC3E}">
        <p14:creationId xmlns:p14="http://schemas.microsoft.com/office/powerpoint/2010/main" val="833492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7384" y="1796819"/>
            <a:ext cx="11329257" cy="792088"/>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527384" y="2660917"/>
            <a:ext cx="11329257" cy="32378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290216" y="0"/>
            <a:ext cx="3901784" cy="1680000"/>
          </a:xfrm>
          <a:prstGeom prst="rect">
            <a:avLst/>
          </a:prstGeom>
        </p:spPr>
      </p:pic>
      <p:pic>
        <p:nvPicPr>
          <p:cNvPr id="7" name="Picture 6"/>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44526" y="5733256"/>
            <a:ext cx="1901932" cy="1344000"/>
          </a:xfrm>
          <a:prstGeom prst="rect">
            <a:avLst/>
          </a:prstGeom>
        </p:spPr>
      </p:pic>
    </p:spTree>
    <p:extLst>
      <p:ext uri="{BB962C8B-B14F-4D97-AF65-F5344CB8AC3E}">
        <p14:creationId xmlns:p14="http://schemas.microsoft.com/office/powerpoint/2010/main" val="3172069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defTabSz="1219140" rtl="0" eaLnBrk="1" latinLnBrk="0" hangingPunct="1">
        <a:spcBef>
          <a:spcPct val="0"/>
        </a:spcBef>
        <a:buNone/>
        <a:defRPr sz="4000" b="1" kern="1200">
          <a:solidFill>
            <a:srgbClr val="005EB8"/>
          </a:solidFill>
          <a:latin typeface="Arial" panose="020B0604020202020204" pitchFamily="34" charset="0"/>
          <a:ea typeface="+mj-ea"/>
          <a:cs typeface="Arial" panose="020B0604020202020204" pitchFamily="34" charset="0"/>
        </a:defRPr>
      </a:lvl1pPr>
    </p:titleStyle>
    <p:bodyStyle>
      <a:lvl1pPr marL="457178" indent="-457178" algn="l" defTabSz="1219140" rtl="0" eaLnBrk="1" latinLnBrk="0" hangingPunct="1">
        <a:spcBef>
          <a:spcPct val="20000"/>
        </a:spcBef>
        <a:buClr>
          <a:srgbClr val="005EB8"/>
        </a:buClr>
        <a:buSzPct val="110000"/>
        <a:buFont typeface="Wingdings 2" panose="05020102010507070707" pitchFamily="18" charset="2"/>
        <a:buChar char=""/>
        <a:defRPr sz="2667" kern="1200">
          <a:solidFill>
            <a:schemeClr val="tx1"/>
          </a:solidFill>
          <a:latin typeface="Arial" panose="020B0604020202020204" pitchFamily="34" charset="0"/>
          <a:ea typeface="+mn-ea"/>
          <a:cs typeface="Arial" panose="020B0604020202020204" pitchFamily="34" charset="0"/>
        </a:defRPr>
      </a:lvl1pPr>
      <a:lvl2pPr marL="990550" indent="-380981" algn="l" defTabSz="1219140" rtl="0" eaLnBrk="1" latinLnBrk="0" hangingPunct="1">
        <a:spcBef>
          <a:spcPct val="20000"/>
        </a:spcBef>
        <a:buClr>
          <a:srgbClr val="005EB8"/>
        </a:buClr>
        <a:buSzPct val="110000"/>
        <a:buFont typeface="Wingdings 2" panose="05020102010507070707" pitchFamily="18" charset="2"/>
        <a:buChar char=""/>
        <a:defRPr sz="2667" kern="1200">
          <a:solidFill>
            <a:schemeClr val="tx1"/>
          </a:solidFill>
          <a:latin typeface="Arial" panose="020B0604020202020204" pitchFamily="34" charset="0"/>
          <a:ea typeface="+mn-ea"/>
          <a:cs typeface="Arial" panose="020B0604020202020204" pitchFamily="34" charset="0"/>
        </a:defRPr>
      </a:lvl2pPr>
      <a:lvl3pPr marL="1523925" indent="-304784" algn="l" defTabSz="1219140" rtl="0" eaLnBrk="1" latinLnBrk="0" hangingPunct="1">
        <a:spcBef>
          <a:spcPct val="20000"/>
        </a:spcBef>
        <a:buClr>
          <a:srgbClr val="005EB8"/>
        </a:buClr>
        <a:buSzPct val="110000"/>
        <a:buFont typeface="Wingdings 2" panose="05020102010507070707" pitchFamily="18" charset="2"/>
        <a:buChar char=""/>
        <a:defRPr sz="2667" kern="1200">
          <a:solidFill>
            <a:schemeClr val="tx1"/>
          </a:solidFill>
          <a:latin typeface="Arial" panose="020B0604020202020204" pitchFamily="34" charset="0"/>
          <a:ea typeface="+mn-ea"/>
          <a:cs typeface="Arial" panose="020B0604020202020204" pitchFamily="34" charset="0"/>
        </a:defRPr>
      </a:lvl3pPr>
      <a:lvl4pPr marL="2133493" indent="-304784" algn="l" defTabSz="1219140" rtl="0" eaLnBrk="1" latinLnBrk="0" hangingPunct="1">
        <a:spcBef>
          <a:spcPct val="20000"/>
        </a:spcBef>
        <a:buClr>
          <a:srgbClr val="005EB8"/>
        </a:buClr>
        <a:buSzPct val="110000"/>
        <a:buFont typeface="Wingdings 2" panose="05020102010507070707" pitchFamily="18" charset="2"/>
        <a:buChar char=""/>
        <a:defRPr sz="2667" kern="1200">
          <a:solidFill>
            <a:schemeClr val="tx1"/>
          </a:solidFill>
          <a:latin typeface="Arial" panose="020B0604020202020204" pitchFamily="34" charset="0"/>
          <a:ea typeface="+mn-ea"/>
          <a:cs typeface="Arial" panose="020B0604020202020204" pitchFamily="34" charset="0"/>
        </a:defRPr>
      </a:lvl4pPr>
      <a:lvl5pPr marL="2743062" indent="-304784" algn="l" defTabSz="1219140" rtl="0" eaLnBrk="1" latinLnBrk="0" hangingPunct="1">
        <a:spcBef>
          <a:spcPct val="20000"/>
        </a:spcBef>
        <a:buClr>
          <a:srgbClr val="005EB8"/>
        </a:buClr>
        <a:buSzPct val="110000"/>
        <a:buFont typeface="Wingdings 2" panose="05020102010507070707" pitchFamily="18" charset="2"/>
        <a:buChar char=""/>
        <a:defRPr sz="2667" kern="1200">
          <a:solidFill>
            <a:schemeClr val="tx1"/>
          </a:solidFill>
          <a:latin typeface="Arial" panose="020B0604020202020204" pitchFamily="34" charset="0"/>
          <a:ea typeface="+mn-ea"/>
          <a:cs typeface="Arial" panose="020B0604020202020204" pitchFamily="34" charset="0"/>
        </a:defRPr>
      </a:lvl5pPr>
      <a:lvl6pPr marL="335263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60A51CA-0B36-4DDA-A8AF-465AF9B918EC}"/>
              </a:ext>
            </a:extLst>
          </p:cNvPr>
          <p:cNvSpPr/>
          <p:nvPr/>
        </p:nvSpPr>
        <p:spPr>
          <a:xfrm>
            <a:off x="-4644" y="-6215"/>
            <a:ext cx="706328" cy="637868"/>
          </a:xfrm>
          <a:prstGeom prst="rect">
            <a:avLst/>
          </a:prstGeom>
          <a:solidFill>
            <a:srgbClr val="AE257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65315" tIns="32657" rIns="65315" bIns="32657" numCol="1" spcCol="0" rtlCol="0" fromWordArt="0" anchor="t" anchorCtr="0" forceAA="0" compatLnSpc="1">
            <a:prstTxWarp prst="textNoShape">
              <a:avLst/>
            </a:prstTxWarp>
            <a:noAutofit/>
          </a:bodyPr>
          <a:lstStyle/>
          <a:p>
            <a:pPr algn="r" defTabSz="1219034"/>
            <a:endParaRPr lang="en-GB" sz="1000" dirty="0">
              <a:solidFill>
                <a:prstClr val="white"/>
              </a:solidFill>
              <a:latin typeface="Calibri"/>
            </a:endParaRPr>
          </a:p>
        </p:txBody>
      </p:sp>
      <p:sp>
        <p:nvSpPr>
          <p:cNvPr id="8" name="Rectangle 7">
            <a:extLst>
              <a:ext uri="{FF2B5EF4-FFF2-40B4-BE49-F238E27FC236}">
                <a16:creationId xmlns:a16="http://schemas.microsoft.com/office/drawing/2014/main" id="{D7D8E518-D48B-494A-B973-2DF8E68E80D5}"/>
              </a:ext>
            </a:extLst>
          </p:cNvPr>
          <p:cNvSpPr/>
          <p:nvPr/>
        </p:nvSpPr>
        <p:spPr>
          <a:xfrm>
            <a:off x="4384222" y="1644012"/>
            <a:ext cx="7664439" cy="3305332"/>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defTabSz="1219034"/>
            <a:r>
              <a:rPr lang="en-GB" sz="1100" b="1" dirty="0">
                <a:solidFill>
                  <a:schemeClr val="tx1"/>
                </a:solidFill>
                <a:latin typeface="Calibri"/>
              </a:rPr>
              <a:t>Tests of change</a:t>
            </a:r>
            <a:r>
              <a:rPr lang="en-GB" sz="1100" b="1" dirty="0">
                <a:solidFill>
                  <a:prstClr val="black"/>
                </a:solidFill>
                <a:latin typeface="Calibri"/>
              </a:rPr>
              <a:t>:</a:t>
            </a:r>
          </a:p>
          <a:p>
            <a:pPr marL="171450" indent="-171450" defTabSz="1219034">
              <a:buFont typeface="Arial" panose="020B0604020202020204" pitchFamily="34" charset="0"/>
              <a:buChar char="•"/>
            </a:pPr>
            <a:r>
              <a:rPr lang="en-GB" sz="1100" dirty="0">
                <a:solidFill>
                  <a:prstClr val="black"/>
                </a:solidFill>
              </a:rPr>
              <a:t>Process mapping in June 2023 identified there is variation in the group start-up process and difficulties with patients that are either unable (UTA) or do not attend (DNA) sessions.</a:t>
            </a:r>
          </a:p>
          <a:p>
            <a:pPr defTabSz="1219034"/>
            <a:r>
              <a:rPr lang="en-GB" sz="1100" u="sng" dirty="0">
                <a:solidFill>
                  <a:prstClr val="black"/>
                </a:solidFill>
              </a:rPr>
              <a:t>Plan, do study, act (PDSA) cycle one and two plan (July 2023)</a:t>
            </a:r>
          </a:p>
          <a:p>
            <a:pPr defTabSz="1219034"/>
            <a:endParaRPr lang="en-GB" sz="1200" b="1" dirty="0">
              <a:solidFill>
                <a:prstClr val="black"/>
              </a:solidFill>
              <a:latin typeface="Calibri"/>
            </a:endParaRPr>
          </a:p>
          <a:p>
            <a:pPr defTabSz="1219034"/>
            <a:endParaRPr lang="en-GB" sz="1200" b="1" dirty="0">
              <a:solidFill>
                <a:prstClr val="black"/>
              </a:solidFill>
              <a:latin typeface="Calibri"/>
            </a:endParaRPr>
          </a:p>
          <a:p>
            <a:pPr marL="122456" indent="-122456" defTabSz="1219034">
              <a:buFont typeface="Arial" panose="020B0604020202020204" pitchFamily="34" charset="0"/>
              <a:buChar char="•"/>
              <a:defRPr/>
            </a:pPr>
            <a:endParaRPr lang="en-GB" sz="1200" b="1" dirty="0">
              <a:solidFill>
                <a:prstClr val="black"/>
              </a:solidFill>
              <a:latin typeface="Calibri"/>
              <a:cs typeface="Arial" panose="020B0604020202020204" pitchFamily="34" charset="0"/>
            </a:endParaRPr>
          </a:p>
          <a:p>
            <a:pPr defTabSz="1219034">
              <a:defRPr/>
            </a:pPr>
            <a:endParaRPr lang="en-GB" sz="1200" dirty="0">
              <a:solidFill>
                <a:prstClr val="black"/>
              </a:solidFill>
              <a:highlight>
                <a:srgbClr val="FFFF00"/>
              </a:highlight>
              <a:latin typeface="Calibri"/>
              <a:cs typeface="Arial" panose="020B0604020202020204" pitchFamily="34" charset="0"/>
            </a:endParaRPr>
          </a:p>
        </p:txBody>
      </p:sp>
      <p:sp>
        <p:nvSpPr>
          <p:cNvPr id="2" name="Title 1">
            <a:extLst>
              <a:ext uri="{FF2B5EF4-FFF2-40B4-BE49-F238E27FC236}">
                <a16:creationId xmlns:a16="http://schemas.microsoft.com/office/drawing/2014/main" id="{C45A4BBF-7C77-4059-BFD9-A5F6A57C2F92}"/>
              </a:ext>
            </a:extLst>
          </p:cNvPr>
          <p:cNvSpPr>
            <a:spLocks noGrp="1"/>
          </p:cNvSpPr>
          <p:nvPr>
            <p:ph type="title"/>
          </p:nvPr>
        </p:nvSpPr>
        <p:spPr>
          <a:xfrm>
            <a:off x="689528" y="-6201"/>
            <a:ext cx="9385650" cy="637868"/>
          </a:xfrm>
          <a:solidFill>
            <a:srgbClr val="AE2573"/>
          </a:solidFill>
          <a:ln>
            <a:noFill/>
          </a:ln>
        </p:spPr>
        <p:style>
          <a:lnRef idx="0">
            <a:scrgbClr r="0" g="0" b="0"/>
          </a:lnRef>
          <a:fillRef idx="0">
            <a:scrgbClr r="0" g="0" b="0"/>
          </a:fillRef>
          <a:effectRef idx="0">
            <a:scrgbClr r="0" g="0" b="0"/>
          </a:effectRef>
          <a:fontRef idx="minor">
            <a:schemeClr val="lt1"/>
          </a:fontRef>
        </p:style>
        <p:txBody>
          <a:bodyPr>
            <a:noAutofit/>
          </a:bodyPr>
          <a:lstStyle/>
          <a:p>
            <a:r>
              <a:rPr lang="en-GB" sz="1400" dirty="0">
                <a:latin typeface="Arial" panose="020B0604020202020204" pitchFamily="34" charset="0"/>
                <a:cs typeface="Arial" panose="020B0604020202020204" pitchFamily="34" charset="0"/>
              </a:rPr>
              <a:t>Improvement : Reducing the do not attend (DNA) rates for postural stability exercise sessions</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Project team: Peter Ellis and the postural stability team</a:t>
            </a:r>
            <a:endParaRPr lang="en-GB" sz="1428" dirty="0">
              <a:solidFill>
                <a:schemeClr val="bg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D1E3EE97-7796-497C-BC39-AF4ABAFB40FC}"/>
              </a:ext>
            </a:extLst>
          </p:cNvPr>
          <p:cNvSpPr/>
          <p:nvPr/>
        </p:nvSpPr>
        <p:spPr>
          <a:xfrm>
            <a:off x="143339" y="688647"/>
            <a:ext cx="9059384" cy="898369"/>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t"/>
          <a:lstStyle/>
          <a:p>
            <a:pPr defTabSz="1219034"/>
            <a:r>
              <a:rPr lang="en-GB" sz="1200" b="1" dirty="0">
                <a:solidFill>
                  <a:prstClr val="black"/>
                </a:solidFill>
                <a:latin typeface="Calibri"/>
              </a:rPr>
              <a:t>Problem statement</a:t>
            </a:r>
            <a:r>
              <a:rPr lang="en-GB" sz="1200" dirty="0">
                <a:solidFill>
                  <a:prstClr val="black"/>
                </a:solidFill>
                <a:latin typeface="Calibri"/>
              </a:rPr>
              <a:t>:</a:t>
            </a:r>
          </a:p>
          <a:p>
            <a:pPr defTabSz="1219034"/>
            <a:r>
              <a:rPr lang="en-GB" sz="1100" dirty="0">
                <a:solidFill>
                  <a:prstClr val="black"/>
                </a:solidFill>
                <a:cs typeface="Arial" panose="020B0604020202020204" pitchFamily="34" charset="0"/>
              </a:rPr>
              <a:t>It is evidenced that people at risk of falling require a tailored postural stability exercise programme of over 50 hours to reduce their risk. In June 2023, an average of 15 per cent of all class appointments were recorded as DNAs. This was not thought to be an accurate reflection of the number of patients not attending a group without prior notification to the team. Those that do not attend a session or drop-out of the group do not get the full benefit of the programme and may also prevent someone else being offered a place in that cohort. </a:t>
            </a:r>
          </a:p>
          <a:p>
            <a:pPr defTabSz="1219034"/>
            <a:r>
              <a:rPr lang="en-GB" sz="1200" dirty="0">
                <a:solidFill>
                  <a:prstClr val="black"/>
                </a:solidFill>
                <a:latin typeface="Calibri"/>
              </a:rPr>
              <a:t> </a:t>
            </a:r>
          </a:p>
        </p:txBody>
      </p:sp>
      <p:sp>
        <p:nvSpPr>
          <p:cNvPr id="6" name="Rectangle 5">
            <a:extLst>
              <a:ext uri="{FF2B5EF4-FFF2-40B4-BE49-F238E27FC236}">
                <a16:creationId xmlns:a16="http://schemas.microsoft.com/office/drawing/2014/main" id="{4FF468F6-E39C-4B28-9301-7BB6C7DC83E9}"/>
              </a:ext>
            </a:extLst>
          </p:cNvPr>
          <p:cNvSpPr/>
          <p:nvPr/>
        </p:nvSpPr>
        <p:spPr>
          <a:xfrm>
            <a:off x="9269835" y="688647"/>
            <a:ext cx="2778824" cy="89837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defTabSz="1219034"/>
            <a:r>
              <a:rPr lang="en-GB" sz="1200" b="1" dirty="0">
                <a:solidFill>
                  <a:prstClr val="black"/>
                </a:solidFill>
                <a:latin typeface="Calibri"/>
              </a:rPr>
              <a:t>SMART aim</a:t>
            </a:r>
            <a:r>
              <a:rPr lang="en-GB" sz="1067" dirty="0">
                <a:solidFill>
                  <a:prstClr val="black"/>
                </a:solidFill>
                <a:latin typeface="Calibri"/>
              </a:rPr>
              <a:t>:</a:t>
            </a:r>
          </a:p>
          <a:p>
            <a:pPr defTabSz="1219034"/>
            <a:r>
              <a:rPr lang="en-GB" sz="1100" dirty="0">
                <a:solidFill>
                  <a:prstClr val="black"/>
                </a:solidFill>
                <a:cs typeface="Arial" panose="020B0604020202020204" pitchFamily="34" charset="0"/>
              </a:rPr>
              <a:t>To reduce the monthly DNA rate for postural stability class appointments from an average of 15 per cent to 5 per cent by January 2024.</a:t>
            </a:r>
          </a:p>
          <a:p>
            <a:pPr defTabSz="1219034"/>
            <a:endParaRPr lang="en-GB" sz="1067" dirty="0">
              <a:solidFill>
                <a:prstClr val="black"/>
              </a:solidFill>
              <a:latin typeface="Calibri"/>
            </a:endParaRPr>
          </a:p>
          <a:p>
            <a:pPr defTabSz="1219034"/>
            <a:r>
              <a:rPr lang="en-GB" sz="1067" dirty="0">
                <a:solidFill>
                  <a:prstClr val="black"/>
                </a:solidFill>
                <a:latin typeface="Calibri"/>
              </a:rPr>
              <a:t> </a:t>
            </a:r>
          </a:p>
        </p:txBody>
      </p:sp>
      <p:sp>
        <p:nvSpPr>
          <p:cNvPr id="7" name="Rectangle 6">
            <a:extLst>
              <a:ext uri="{FF2B5EF4-FFF2-40B4-BE49-F238E27FC236}">
                <a16:creationId xmlns:a16="http://schemas.microsoft.com/office/drawing/2014/main" id="{21604FBD-47B2-4C5F-9B72-E0A0B1125269}"/>
              </a:ext>
            </a:extLst>
          </p:cNvPr>
          <p:cNvSpPr/>
          <p:nvPr/>
        </p:nvSpPr>
        <p:spPr>
          <a:xfrm>
            <a:off x="143341" y="3251752"/>
            <a:ext cx="4178286" cy="3537622"/>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defTabSz="1219034"/>
            <a:r>
              <a:rPr lang="en-GB" sz="1100" b="1" dirty="0">
                <a:solidFill>
                  <a:schemeClr val="tx1"/>
                </a:solidFill>
                <a:latin typeface="Calibri"/>
              </a:rPr>
              <a:t>Data</a:t>
            </a:r>
            <a:r>
              <a:rPr lang="en-GB" sz="1100" dirty="0">
                <a:solidFill>
                  <a:prstClr val="black"/>
                </a:solidFill>
                <a:latin typeface="Calibri"/>
              </a:rPr>
              <a:t>:</a:t>
            </a:r>
          </a:p>
          <a:p>
            <a:pPr defTabSz="1219034"/>
            <a:endParaRPr lang="en-GB" sz="1100" dirty="0">
              <a:solidFill>
                <a:prstClr val="black"/>
              </a:solidFill>
              <a:latin typeface="Calibri"/>
            </a:endParaRPr>
          </a:p>
          <a:p>
            <a:pPr marL="171450" indent="-171450" defTabSz="1219034">
              <a:buFont typeface="Arial" panose="020B0604020202020204" pitchFamily="34" charset="0"/>
              <a:buChar char="•"/>
            </a:pPr>
            <a:r>
              <a:rPr lang="en-GB" sz="1100" dirty="0">
                <a:solidFill>
                  <a:prstClr val="black"/>
                </a:solidFill>
                <a:latin typeface="Calibri"/>
              </a:rPr>
              <a:t>Monthly DNA rates have reduced from an average of 15 per cent to an average of  3.8 per cent between July 2023 and January 2024.</a:t>
            </a:r>
          </a:p>
          <a:p>
            <a:pPr marL="171450" indent="-171450" defTabSz="1219034">
              <a:buFont typeface="Arial" panose="020B0604020202020204" pitchFamily="34" charset="0"/>
              <a:buChar char="•"/>
            </a:pPr>
            <a:r>
              <a:rPr lang="en-GB" sz="1100" dirty="0">
                <a:solidFill>
                  <a:prstClr val="black"/>
                </a:solidFill>
                <a:latin typeface="Calibri"/>
              </a:rPr>
              <a:t>Meridian survey patient satisfaction rates have remained unchanged throughout at 100% good or very good.</a:t>
            </a:r>
          </a:p>
        </p:txBody>
      </p:sp>
      <p:sp>
        <p:nvSpPr>
          <p:cNvPr id="9" name="Rectangle 8">
            <a:extLst>
              <a:ext uri="{FF2B5EF4-FFF2-40B4-BE49-F238E27FC236}">
                <a16:creationId xmlns:a16="http://schemas.microsoft.com/office/drawing/2014/main" id="{4FB4E732-80DC-4320-A73F-05AA32471FC8}"/>
              </a:ext>
            </a:extLst>
          </p:cNvPr>
          <p:cNvSpPr/>
          <p:nvPr/>
        </p:nvSpPr>
        <p:spPr>
          <a:xfrm>
            <a:off x="143338" y="1644012"/>
            <a:ext cx="4178286" cy="1550744"/>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defTabSz="1219034"/>
            <a:r>
              <a:rPr lang="en-GB" sz="1200" b="1" dirty="0">
                <a:solidFill>
                  <a:schemeClr val="tx1"/>
                </a:solidFill>
                <a:latin typeface="Calibri"/>
              </a:rPr>
              <a:t>Measures to track improvement:</a:t>
            </a:r>
          </a:p>
          <a:p>
            <a:pPr defTabSz="1219034"/>
            <a:endParaRPr lang="en-GB" sz="1200" b="1" dirty="0">
              <a:solidFill>
                <a:schemeClr val="tx1"/>
              </a:solidFill>
              <a:latin typeface="Calibri"/>
            </a:endParaRPr>
          </a:p>
          <a:p>
            <a:pPr defTabSz="1219034"/>
            <a:r>
              <a:rPr lang="en-GB" sz="1100" dirty="0">
                <a:solidFill>
                  <a:schemeClr val="tx1"/>
                </a:solidFill>
                <a:latin typeface="Calibri"/>
              </a:rPr>
              <a:t>Measuring the DNA rates for the postural stability </a:t>
            </a:r>
            <a:r>
              <a:rPr lang="en-GB" sz="1100" dirty="0">
                <a:solidFill>
                  <a:schemeClr val="tx1"/>
                </a:solidFill>
              </a:rPr>
              <a:t>groups supports the Trust’s We Care ambition of putting communities first and the target of service DNA rates of less than 5 per cent.</a:t>
            </a:r>
          </a:p>
          <a:p>
            <a:pPr defTabSz="1219034"/>
            <a:r>
              <a:rPr lang="en-GB" sz="1100" dirty="0">
                <a:solidFill>
                  <a:schemeClr val="tx1"/>
                </a:solidFill>
              </a:rPr>
              <a:t>Monitoring satisfaction (Meridian surveys) with the service will reflect how the patient group has been impacted by the changes and  links to the trust ambition of better patient experience.</a:t>
            </a:r>
          </a:p>
        </p:txBody>
      </p:sp>
      <p:sp>
        <p:nvSpPr>
          <p:cNvPr id="10" name="Rectangle 9">
            <a:extLst>
              <a:ext uri="{FF2B5EF4-FFF2-40B4-BE49-F238E27FC236}">
                <a16:creationId xmlns:a16="http://schemas.microsoft.com/office/drawing/2014/main" id="{2FE8B530-F061-4204-A754-029F0F8953B1}"/>
              </a:ext>
            </a:extLst>
          </p:cNvPr>
          <p:cNvSpPr/>
          <p:nvPr/>
        </p:nvSpPr>
        <p:spPr>
          <a:xfrm>
            <a:off x="9953538" y="-6201"/>
            <a:ext cx="2238462" cy="637868"/>
          </a:xfrm>
          <a:prstGeom prst="rect">
            <a:avLst/>
          </a:prstGeom>
          <a:solidFill>
            <a:srgbClr val="AE257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65315" tIns="32657" rIns="65315" bIns="32657" numCol="1" spcCol="0" rtlCol="0" fromWordArt="0" anchor="t" anchorCtr="0" forceAA="0" compatLnSpc="1">
            <a:prstTxWarp prst="textNoShape">
              <a:avLst/>
            </a:prstTxWarp>
            <a:noAutofit/>
          </a:bodyPr>
          <a:lstStyle/>
          <a:p>
            <a:pPr algn="r" defTabSz="1219034"/>
            <a:endParaRPr lang="en-GB" sz="1000" dirty="0">
              <a:solidFill>
                <a:prstClr val="white"/>
              </a:solidFill>
              <a:latin typeface="Calibri"/>
            </a:endParaRPr>
          </a:p>
        </p:txBody>
      </p:sp>
      <p:sp>
        <p:nvSpPr>
          <p:cNvPr id="12" name="Rectangle 11">
            <a:extLst>
              <a:ext uri="{FF2B5EF4-FFF2-40B4-BE49-F238E27FC236}">
                <a16:creationId xmlns:a16="http://schemas.microsoft.com/office/drawing/2014/main" id="{72ACACA2-C349-4094-8BD1-99CA15B535B1}"/>
              </a:ext>
            </a:extLst>
          </p:cNvPr>
          <p:cNvSpPr/>
          <p:nvPr/>
        </p:nvSpPr>
        <p:spPr>
          <a:xfrm>
            <a:off x="4384221" y="5006340"/>
            <a:ext cx="7684549" cy="1783033"/>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defTabSz="1219034"/>
            <a:r>
              <a:rPr lang="en-GB" sz="1100" b="1" dirty="0">
                <a:solidFill>
                  <a:schemeClr val="tx1"/>
                </a:solidFill>
                <a:latin typeface="Calibri"/>
              </a:rPr>
              <a:t>Results, what we learned and what’s next</a:t>
            </a:r>
            <a:r>
              <a:rPr lang="en-GB" sz="1100" b="1" dirty="0">
                <a:solidFill>
                  <a:prstClr val="black"/>
                </a:solidFill>
                <a:latin typeface="Calibri"/>
              </a:rPr>
              <a:t>:</a:t>
            </a:r>
          </a:p>
          <a:p>
            <a:pPr defTabSz="1219034"/>
            <a:r>
              <a:rPr lang="en-GB" sz="1100" dirty="0">
                <a:solidFill>
                  <a:prstClr val="black"/>
                </a:solidFill>
                <a:latin typeface="Calibri"/>
              </a:rPr>
              <a:t>Since implementation of the process changes in July 2023, there has been a significant reduction in the number of DNAs being recorded for the postural stability groups. </a:t>
            </a:r>
            <a:r>
              <a:rPr lang="en-GB" sz="1100" b="1" dirty="0">
                <a:solidFill>
                  <a:prstClr val="black"/>
                </a:solidFill>
                <a:latin typeface="Calibri"/>
              </a:rPr>
              <a:t>The SMART aim has been exceeded with a reduction in average DNA rate from 15 per cent to 3.89 per cent per month, </a:t>
            </a:r>
            <a:r>
              <a:rPr lang="en-GB" sz="1100" dirty="0">
                <a:solidFill>
                  <a:prstClr val="black"/>
                </a:solidFill>
                <a:latin typeface="Calibri"/>
              </a:rPr>
              <a:t>this is also within the trust’s goal of 5 per cent.</a:t>
            </a:r>
          </a:p>
          <a:p>
            <a:pPr defTabSz="1219034"/>
            <a:r>
              <a:rPr lang="en-GB" sz="1100" dirty="0"/>
              <a:t>The team also report that the new process saves time not having to follow-up with non-attendees the day after the group. Patients now have a clearer process to inform the team when they are unable attend a group session and there has been no impact on patient satisfaction with the service following the changes.</a:t>
            </a:r>
          </a:p>
          <a:p>
            <a:pPr defTabSz="1219034"/>
            <a:r>
              <a:rPr lang="en-GB" sz="1100" u="sng" dirty="0"/>
              <a:t>What’s next?</a:t>
            </a:r>
          </a:p>
          <a:p>
            <a:pPr defTabSz="1219034"/>
            <a:r>
              <a:rPr lang="en-GB" sz="1100" dirty="0"/>
              <a:t>The </a:t>
            </a:r>
            <a:r>
              <a:rPr lang="en-GB" sz="1100"/>
              <a:t>team is </a:t>
            </a:r>
            <a:r>
              <a:rPr lang="en-GB" sz="1100" dirty="0"/>
              <a:t>now looking at how to improve retention of patients on their longer group programmes to improve clinical outcome and reduce risk of falls.</a:t>
            </a:r>
          </a:p>
          <a:p>
            <a:pPr defTabSz="1219034"/>
            <a:endParaRPr lang="en-GB" sz="1200" dirty="0"/>
          </a:p>
          <a:p>
            <a:pPr defTabSz="1219034"/>
            <a:endParaRPr lang="en-GB" sz="1200" b="1" dirty="0">
              <a:solidFill>
                <a:prstClr val="black"/>
              </a:solidFill>
              <a:latin typeface="Calibri"/>
            </a:endParaRPr>
          </a:p>
        </p:txBody>
      </p:sp>
      <p:pic>
        <p:nvPicPr>
          <p:cNvPr id="17" name="Picture 16">
            <a:extLst>
              <a:ext uri="{FF2B5EF4-FFF2-40B4-BE49-F238E27FC236}">
                <a16:creationId xmlns:a16="http://schemas.microsoft.com/office/drawing/2014/main" id="{FD9AD384-08F1-42DA-ACE1-44393CA8E9BF}"/>
              </a:ext>
            </a:extLst>
          </p:cNvPr>
          <p:cNvPicPr>
            <a:picLocks noChangeAspect="1"/>
          </p:cNvPicPr>
          <p:nvPr/>
        </p:nvPicPr>
        <p:blipFill>
          <a:blip r:embed="rId3"/>
          <a:stretch>
            <a:fillRect/>
          </a:stretch>
        </p:blipFill>
        <p:spPr>
          <a:xfrm>
            <a:off x="143338" y="86683"/>
            <a:ext cx="546191" cy="473365"/>
          </a:xfrm>
          <a:prstGeom prst="rect">
            <a:avLst/>
          </a:prstGeom>
          <a:solidFill>
            <a:schemeClr val="bg1"/>
          </a:solidFill>
        </p:spPr>
      </p:pic>
      <p:pic>
        <p:nvPicPr>
          <p:cNvPr id="18" name="Picture 17">
            <a:extLst>
              <a:ext uri="{FF2B5EF4-FFF2-40B4-BE49-F238E27FC236}">
                <a16:creationId xmlns:a16="http://schemas.microsoft.com/office/drawing/2014/main" id="{F957972D-FF06-4977-8151-6167E8E4EE42}"/>
              </a:ext>
            </a:extLst>
          </p:cNvPr>
          <p:cNvPicPr>
            <a:picLocks noChangeAspect="1"/>
          </p:cNvPicPr>
          <p:nvPr/>
        </p:nvPicPr>
        <p:blipFill>
          <a:blip r:embed="rId4"/>
          <a:stretch>
            <a:fillRect/>
          </a:stretch>
        </p:blipFill>
        <p:spPr>
          <a:xfrm>
            <a:off x="10198403" y="50796"/>
            <a:ext cx="1652588" cy="523875"/>
          </a:xfrm>
          <a:prstGeom prst="rect">
            <a:avLst/>
          </a:prstGeom>
        </p:spPr>
      </p:pic>
      <p:graphicFrame>
        <p:nvGraphicFramePr>
          <p:cNvPr id="16" name="Table 15">
            <a:extLst>
              <a:ext uri="{FF2B5EF4-FFF2-40B4-BE49-F238E27FC236}">
                <a16:creationId xmlns:a16="http://schemas.microsoft.com/office/drawing/2014/main" id="{866E3400-E502-41E5-BE3A-64B1587CCC69}"/>
              </a:ext>
            </a:extLst>
          </p:cNvPr>
          <p:cNvGraphicFramePr>
            <a:graphicFrameLocks noGrp="1"/>
          </p:cNvGraphicFramePr>
          <p:nvPr>
            <p:extLst>
              <p:ext uri="{D42A27DB-BD31-4B8C-83A1-F6EECF244321}">
                <p14:modId xmlns:p14="http://schemas.microsoft.com/office/powerpoint/2010/main" val="672692422"/>
              </p:ext>
            </p:extLst>
          </p:nvPr>
        </p:nvGraphicFramePr>
        <p:xfrm>
          <a:off x="4438649" y="2418777"/>
          <a:ext cx="3501776" cy="2619185"/>
        </p:xfrm>
        <a:graphic>
          <a:graphicData uri="http://schemas.openxmlformats.org/drawingml/2006/table">
            <a:tbl>
              <a:tblPr firstRow="1" firstCol="1" bandRow="1"/>
              <a:tblGrid>
                <a:gridCol w="3501776">
                  <a:extLst>
                    <a:ext uri="{9D8B030D-6E8A-4147-A177-3AD203B41FA5}">
                      <a16:colId xmlns:a16="http://schemas.microsoft.com/office/drawing/2014/main" val="1429037213"/>
                    </a:ext>
                  </a:extLst>
                </a:gridCol>
              </a:tblGrid>
              <a:tr h="740756">
                <a:tc>
                  <a:txBody>
                    <a:bodyPr/>
                    <a:lstStyle/>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1.For the whole team to know how to remove a patient from a session on RIO if UTA rather than outcoming as DNA.</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Predict a reduction in DNA rate for the team.</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Provide support for process change, aim for full implementation within a month.</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Continue to review monthly RIO DNA report for the team.</a:t>
                      </a:r>
                      <a:r>
                        <a:rPr lang="en-GB" sz="950" b="1" dirty="0">
                          <a:effectLst/>
                          <a:latin typeface="Arial" panose="020B0604020202020204" pitchFamily="34" charset="0"/>
                          <a:ea typeface="Calibri" panose="020F0502020204030204" pitchFamily="34" charset="0"/>
                          <a:cs typeface="Times New Roman" panose="02020603050405020304" pitchFamily="18" charset="0"/>
                        </a:rPr>
                        <a:t> </a:t>
                      </a:r>
                      <a:endParaRPr lang="en-GB" sz="9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40155728"/>
                  </a:ext>
                </a:extLst>
              </a:tr>
              <a:tr h="1273685">
                <a:tc>
                  <a:txBody>
                    <a:bodyPr/>
                    <a:lstStyle/>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2.To get all patients to use the team’s 8X8 number to make contact.</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Predict a reduction in patients who are UTA being outcomed on RIO as DNAs.</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All new and current patients to be re-issued with the 8X8 number and encouraged to use to cancel sessions rather than calling the clinician’s work mobile, which may not be answered or followed up in a timely manner.</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Team to be involved at team meeting and asked to implement asap and reviewed through weekly meeting.</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Continue to review monthly RIO DNA report for the team.</a:t>
                      </a:r>
                      <a:endParaRPr lang="en-GB" sz="95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112601720"/>
                  </a:ext>
                </a:extLst>
              </a:tr>
            </a:tbl>
          </a:graphicData>
        </a:graphic>
      </p:graphicFrame>
      <p:pic>
        <p:nvPicPr>
          <p:cNvPr id="4" name="Picture 3">
            <a:extLst>
              <a:ext uri="{FF2B5EF4-FFF2-40B4-BE49-F238E27FC236}">
                <a16:creationId xmlns:a16="http://schemas.microsoft.com/office/drawing/2014/main" id="{0E84763E-63BA-48BD-BE97-4F8BC387DF5C}"/>
              </a:ext>
            </a:extLst>
          </p:cNvPr>
          <p:cNvPicPr>
            <a:picLocks noChangeAspect="1"/>
          </p:cNvPicPr>
          <p:nvPr/>
        </p:nvPicPr>
        <p:blipFill>
          <a:blip r:embed="rId5"/>
          <a:stretch>
            <a:fillRect/>
          </a:stretch>
        </p:blipFill>
        <p:spPr>
          <a:xfrm>
            <a:off x="168542" y="4545164"/>
            <a:ext cx="4116274" cy="2172813"/>
          </a:xfrm>
          <a:prstGeom prst="rect">
            <a:avLst/>
          </a:prstGeom>
        </p:spPr>
      </p:pic>
      <p:pic>
        <p:nvPicPr>
          <p:cNvPr id="14" name="Picture 13">
            <a:extLst>
              <a:ext uri="{FF2B5EF4-FFF2-40B4-BE49-F238E27FC236}">
                <a16:creationId xmlns:a16="http://schemas.microsoft.com/office/drawing/2014/main" id="{86428E2F-8357-4B80-BD37-9E1208971CDA}"/>
              </a:ext>
            </a:extLst>
          </p:cNvPr>
          <p:cNvPicPr>
            <a:picLocks noChangeAspect="1"/>
          </p:cNvPicPr>
          <p:nvPr/>
        </p:nvPicPr>
        <p:blipFill>
          <a:blip r:embed="rId6"/>
          <a:stretch>
            <a:fillRect/>
          </a:stretch>
        </p:blipFill>
        <p:spPr>
          <a:xfrm>
            <a:off x="8003023" y="2211310"/>
            <a:ext cx="4020435" cy="2525928"/>
          </a:xfrm>
          <a:prstGeom prst="rect">
            <a:avLst/>
          </a:prstGeom>
        </p:spPr>
      </p:pic>
    </p:spTree>
    <p:extLst>
      <p:ext uri="{BB962C8B-B14F-4D97-AF65-F5344CB8AC3E}">
        <p14:creationId xmlns:p14="http://schemas.microsoft.com/office/powerpoint/2010/main" val="201979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60A51CA-0B36-4DDA-A8AF-465AF9B918EC}"/>
              </a:ext>
            </a:extLst>
          </p:cNvPr>
          <p:cNvSpPr/>
          <p:nvPr/>
        </p:nvSpPr>
        <p:spPr>
          <a:xfrm>
            <a:off x="-4644" y="-6215"/>
            <a:ext cx="706328" cy="637868"/>
          </a:xfrm>
          <a:prstGeom prst="rect">
            <a:avLst/>
          </a:prstGeom>
          <a:solidFill>
            <a:srgbClr val="AE257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65315" tIns="32657" rIns="65315" bIns="32657" numCol="1" spcCol="0" rtlCol="0" fromWordArt="0" anchor="t" anchorCtr="0" forceAA="0" compatLnSpc="1">
            <a:prstTxWarp prst="textNoShape">
              <a:avLst/>
            </a:prstTxWarp>
            <a:noAutofit/>
          </a:bodyPr>
          <a:lstStyle/>
          <a:p>
            <a:pPr algn="r" defTabSz="1219034"/>
            <a:endParaRPr lang="en-GB" sz="1000" dirty="0">
              <a:solidFill>
                <a:prstClr val="white"/>
              </a:solidFill>
              <a:latin typeface="Calibri"/>
            </a:endParaRPr>
          </a:p>
        </p:txBody>
      </p:sp>
      <p:sp>
        <p:nvSpPr>
          <p:cNvPr id="8" name="Rectangle 7">
            <a:extLst>
              <a:ext uri="{FF2B5EF4-FFF2-40B4-BE49-F238E27FC236}">
                <a16:creationId xmlns:a16="http://schemas.microsoft.com/office/drawing/2014/main" id="{D7D8E518-D48B-494A-B973-2DF8E68E80D5}"/>
              </a:ext>
            </a:extLst>
          </p:cNvPr>
          <p:cNvSpPr/>
          <p:nvPr/>
        </p:nvSpPr>
        <p:spPr>
          <a:xfrm>
            <a:off x="4575901" y="1644012"/>
            <a:ext cx="7472760" cy="3305332"/>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defTabSz="1219034"/>
            <a:r>
              <a:rPr lang="en-GB" sz="1200" b="1" dirty="0">
                <a:solidFill>
                  <a:schemeClr val="tx1"/>
                </a:solidFill>
                <a:latin typeface="Calibri"/>
              </a:rPr>
              <a:t>Tests of change</a:t>
            </a:r>
            <a:r>
              <a:rPr lang="en-GB" sz="1200" b="1" dirty="0">
                <a:solidFill>
                  <a:prstClr val="black"/>
                </a:solidFill>
                <a:latin typeface="Calibri"/>
              </a:rPr>
              <a:t>:</a:t>
            </a:r>
          </a:p>
          <a:p>
            <a:pPr marL="171450" indent="-171450" defTabSz="1219034">
              <a:buFont typeface="Arial" panose="020B0604020202020204" pitchFamily="34" charset="0"/>
              <a:buChar char="•"/>
            </a:pPr>
            <a:r>
              <a:rPr lang="en-GB" sz="1100" dirty="0">
                <a:solidFill>
                  <a:prstClr val="black"/>
                </a:solidFill>
              </a:rPr>
              <a:t>Process mapping in June ’23 identified that there is variation in the group start-up process and difficulties with patients that are either unable or do not attend all the sessions.</a:t>
            </a:r>
          </a:p>
          <a:p>
            <a:pPr defTabSz="1219034"/>
            <a:r>
              <a:rPr lang="en-GB" sz="1100" u="sng" dirty="0">
                <a:solidFill>
                  <a:prstClr val="black"/>
                </a:solidFill>
              </a:rPr>
              <a:t>PDSA cycle one and two plan (July ‘23)</a:t>
            </a:r>
          </a:p>
          <a:p>
            <a:pPr defTabSz="1219034"/>
            <a:endParaRPr lang="en-GB" sz="1200" b="1" dirty="0">
              <a:solidFill>
                <a:prstClr val="black"/>
              </a:solidFill>
              <a:latin typeface="Calibri"/>
            </a:endParaRPr>
          </a:p>
          <a:p>
            <a:pPr defTabSz="1219034"/>
            <a:endParaRPr lang="en-GB" sz="1200" b="1" dirty="0">
              <a:solidFill>
                <a:prstClr val="black"/>
              </a:solidFill>
              <a:latin typeface="Calibri"/>
            </a:endParaRPr>
          </a:p>
          <a:p>
            <a:pPr marL="122456" indent="-122456" defTabSz="1219034">
              <a:buFont typeface="Arial" panose="020B0604020202020204" pitchFamily="34" charset="0"/>
              <a:buChar char="•"/>
              <a:defRPr/>
            </a:pPr>
            <a:endParaRPr lang="en-GB" sz="1200" b="1" dirty="0">
              <a:solidFill>
                <a:prstClr val="black"/>
              </a:solidFill>
              <a:latin typeface="Calibri"/>
              <a:cs typeface="Arial" panose="020B0604020202020204" pitchFamily="34" charset="0"/>
            </a:endParaRPr>
          </a:p>
          <a:p>
            <a:pPr defTabSz="1219034">
              <a:defRPr/>
            </a:pPr>
            <a:endParaRPr lang="en-GB" sz="1200" dirty="0">
              <a:solidFill>
                <a:prstClr val="black"/>
              </a:solidFill>
              <a:highlight>
                <a:srgbClr val="FFFF00"/>
              </a:highlight>
              <a:latin typeface="Calibri"/>
              <a:cs typeface="Arial" panose="020B0604020202020204" pitchFamily="34" charset="0"/>
            </a:endParaRPr>
          </a:p>
        </p:txBody>
      </p:sp>
      <p:sp>
        <p:nvSpPr>
          <p:cNvPr id="2" name="Title 1">
            <a:extLst>
              <a:ext uri="{FF2B5EF4-FFF2-40B4-BE49-F238E27FC236}">
                <a16:creationId xmlns:a16="http://schemas.microsoft.com/office/drawing/2014/main" id="{C45A4BBF-7C77-4059-BFD9-A5F6A57C2F92}"/>
              </a:ext>
            </a:extLst>
          </p:cNvPr>
          <p:cNvSpPr>
            <a:spLocks noGrp="1"/>
          </p:cNvSpPr>
          <p:nvPr>
            <p:ph type="title"/>
          </p:nvPr>
        </p:nvSpPr>
        <p:spPr>
          <a:xfrm>
            <a:off x="689528" y="-6201"/>
            <a:ext cx="9385650" cy="637868"/>
          </a:xfrm>
          <a:solidFill>
            <a:srgbClr val="AE2573"/>
          </a:solidFill>
          <a:ln>
            <a:noFill/>
          </a:ln>
        </p:spPr>
        <p:style>
          <a:lnRef idx="0">
            <a:scrgbClr r="0" g="0" b="0"/>
          </a:lnRef>
          <a:fillRef idx="0">
            <a:scrgbClr r="0" g="0" b="0"/>
          </a:fillRef>
          <a:effectRef idx="0">
            <a:scrgbClr r="0" g="0" b="0"/>
          </a:effectRef>
          <a:fontRef idx="minor">
            <a:schemeClr val="lt1"/>
          </a:fontRef>
        </p:style>
        <p:txBody>
          <a:bodyPr>
            <a:noAutofit/>
          </a:bodyPr>
          <a:lstStyle/>
          <a:p>
            <a:r>
              <a:rPr lang="en-GB" sz="1400" dirty="0">
                <a:latin typeface="Arial" panose="020B0604020202020204" pitchFamily="34" charset="0"/>
                <a:cs typeface="Arial" panose="020B0604020202020204" pitchFamily="34" charset="0"/>
              </a:rPr>
              <a:t>Improvement : Reducing the DNA rate for postural stability exercise sessions</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Project team: Peter Ellis and the postural stability team</a:t>
            </a:r>
            <a:endParaRPr lang="en-GB" sz="1428" dirty="0">
              <a:solidFill>
                <a:schemeClr val="bg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D1E3EE97-7796-497C-BC39-AF4ABAFB40FC}"/>
              </a:ext>
            </a:extLst>
          </p:cNvPr>
          <p:cNvSpPr/>
          <p:nvPr/>
        </p:nvSpPr>
        <p:spPr>
          <a:xfrm>
            <a:off x="143339" y="705959"/>
            <a:ext cx="9025828" cy="863761"/>
          </a:xfrm>
          <a:prstGeom prst="rect">
            <a:avLst/>
          </a:prstGeom>
          <a:ln>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defTabSz="1219034"/>
            <a:r>
              <a:rPr lang="en-GB" sz="1200" b="1" dirty="0">
                <a:solidFill>
                  <a:prstClr val="black"/>
                </a:solidFill>
                <a:latin typeface="Calibri"/>
              </a:rPr>
              <a:t>Problem statement</a:t>
            </a:r>
            <a:r>
              <a:rPr lang="en-GB" sz="1200" dirty="0">
                <a:solidFill>
                  <a:prstClr val="black"/>
                </a:solidFill>
                <a:latin typeface="Calibri"/>
              </a:rPr>
              <a:t>:</a:t>
            </a:r>
          </a:p>
          <a:p>
            <a:pPr defTabSz="1219034"/>
            <a:r>
              <a:rPr lang="en-GB" sz="1100" dirty="0">
                <a:solidFill>
                  <a:prstClr val="black"/>
                </a:solidFill>
                <a:cs typeface="Arial" panose="020B0604020202020204" pitchFamily="34" charset="0"/>
              </a:rPr>
              <a:t>It is evidenced that people at risk of falling require a tailored postural stability exercise programme of over 50 hours to reduce their risk. In June ‘23 there was an average of 15% of all class appointments that were not attended by the patient (DNA). Those that do not attend a session or drop-out of the group do not get the full benefit of the programme and may also prevent someone else being offered a place in that cohort. </a:t>
            </a:r>
          </a:p>
          <a:p>
            <a:pPr defTabSz="1219034"/>
            <a:r>
              <a:rPr lang="en-GB" sz="1200" dirty="0">
                <a:solidFill>
                  <a:prstClr val="black"/>
                </a:solidFill>
                <a:latin typeface="Calibri"/>
              </a:rPr>
              <a:t> </a:t>
            </a:r>
          </a:p>
          <a:p>
            <a:pPr defTabSz="1219034"/>
            <a:endParaRPr lang="en-GB" sz="1067" dirty="0">
              <a:solidFill>
                <a:srgbClr val="768692"/>
              </a:solidFill>
              <a:latin typeface="Calibri"/>
            </a:endParaRPr>
          </a:p>
          <a:p>
            <a:pPr defTabSz="1219034"/>
            <a:endParaRPr lang="en-GB" sz="1067" dirty="0">
              <a:solidFill>
                <a:srgbClr val="768692"/>
              </a:solidFill>
              <a:latin typeface="Calibri"/>
            </a:endParaRPr>
          </a:p>
        </p:txBody>
      </p:sp>
      <p:sp>
        <p:nvSpPr>
          <p:cNvPr id="6" name="Rectangle 5">
            <a:extLst>
              <a:ext uri="{FF2B5EF4-FFF2-40B4-BE49-F238E27FC236}">
                <a16:creationId xmlns:a16="http://schemas.microsoft.com/office/drawing/2014/main" id="{4FF468F6-E39C-4B28-9301-7BB6C7DC83E9}"/>
              </a:ext>
            </a:extLst>
          </p:cNvPr>
          <p:cNvSpPr/>
          <p:nvPr/>
        </p:nvSpPr>
        <p:spPr>
          <a:xfrm>
            <a:off x="9269835" y="705959"/>
            <a:ext cx="2778824" cy="863761"/>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defTabSz="1219034"/>
            <a:r>
              <a:rPr lang="en-GB" sz="1200" b="1" dirty="0">
                <a:solidFill>
                  <a:prstClr val="black"/>
                </a:solidFill>
                <a:latin typeface="Calibri"/>
              </a:rPr>
              <a:t>SMART aim</a:t>
            </a:r>
            <a:r>
              <a:rPr lang="en-GB" sz="1067" dirty="0">
                <a:solidFill>
                  <a:prstClr val="black"/>
                </a:solidFill>
                <a:latin typeface="Calibri"/>
              </a:rPr>
              <a:t>:</a:t>
            </a:r>
          </a:p>
          <a:p>
            <a:pPr defTabSz="1219034"/>
            <a:r>
              <a:rPr lang="en-GB" sz="1100" dirty="0">
                <a:solidFill>
                  <a:prstClr val="black"/>
                </a:solidFill>
                <a:cs typeface="Arial" panose="020B0604020202020204" pitchFamily="34" charset="0"/>
              </a:rPr>
              <a:t>To reduce the monthly DNA rate for postural stability class appointments from an average of 15% to 5% by December 2023.</a:t>
            </a:r>
          </a:p>
          <a:p>
            <a:pPr defTabSz="1219034"/>
            <a:endParaRPr lang="en-GB" sz="1067" dirty="0">
              <a:solidFill>
                <a:prstClr val="black"/>
              </a:solidFill>
              <a:latin typeface="Calibri"/>
            </a:endParaRPr>
          </a:p>
          <a:p>
            <a:pPr defTabSz="1219034"/>
            <a:r>
              <a:rPr lang="en-GB" sz="1067" dirty="0">
                <a:solidFill>
                  <a:prstClr val="black"/>
                </a:solidFill>
                <a:latin typeface="Calibri"/>
              </a:rPr>
              <a:t> </a:t>
            </a:r>
          </a:p>
        </p:txBody>
      </p:sp>
      <p:sp>
        <p:nvSpPr>
          <p:cNvPr id="7" name="Rectangle 6">
            <a:extLst>
              <a:ext uri="{FF2B5EF4-FFF2-40B4-BE49-F238E27FC236}">
                <a16:creationId xmlns:a16="http://schemas.microsoft.com/office/drawing/2014/main" id="{21604FBD-47B2-4C5F-9B72-E0A0B1125269}"/>
              </a:ext>
            </a:extLst>
          </p:cNvPr>
          <p:cNvSpPr/>
          <p:nvPr/>
        </p:nvSpPr>
        <p:spPr>
          <a:xfrm>
            <a:off x="143340" y="3374084"/>
            <a:ext cx="4380953" cy="341529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defTabSz="1219034"/>
            <a:r>
              <a:rPr lang="en-GB" sz="1200" b="1" dirty="0">
                <a:solidFill>
                  <a:schemeClr val="tx1"/>
                </a:solidFill>
                <a:latin typeface="Calibri"/>
              </a:rPr>
              <a:t>Data</a:t>
            </a:r>
            <a:r>
              <a:rPr lang="en-GB" sz="1200" dirty="0">
                <a:solidFill>
                  <a:prstClr val="black"/>
                </a:solidFill>
                <a:latin typeface="Calibri"/>
              </a:rPr>
              <a:t>:</a:t>
            </a:r>
          </a:p>
          <a:p>
            <a:pPr defTabSz="1219034"/>
            <a:r>
              <a:rPr lang="en-GB" sz="1067" dirty="0">
                <a:solidFill>
                  <a:prstClr val="black"/>
                </a:solidFill>
                <a:latin typeface="Calibri"/>
              </a:rPr>
              <a:t>Monthly DNA rates have reduced from an average of 14.52% to an average of  3.84% between July and December 2023.</a:t>
            </a:r>
          </a:p>
        </p:txBody>
      </p:sp>
      <p:sp>
        <p:nvSpPr>
          <p:cNvPr id="9" name="Rectangle 8">
            <a:extLst>
              <a:ext uri="{FF2B5EF4-FFF2-40B4-BE49-F238E27FC236}">
                <a16:creationId xmlns:a16="http://schemas.microsoft.com/office/drawing/2014/main" id="{4FB4E732-80DC-4320-A73F-05AA32471FC8}"/>
              </a:ext>
            </a:extLst>
          </p:cNvPr>
          <p:cNvSpPr/>
          <p:nvPr/>
        </p:nvSpPr>
        <p:spPr>
          <a:xfrm>
            <a:off x="143338" y="1644012"/>
            <a:ext cx="4360847" cy="1655779"/>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defTabSz="1219034"/>
            <a:r>
              <a:rPr lang="en-GB" sz="1200" b="1" dirty="0">
                <a:solidFill>
                  <a:schemeClr val="tx1"/>
                </a:solidFill>
                <a:latin typeface="Calibri"/>
              </a:rPr>
              <a:t>Measures to track improvement:</a:t>
            </a:r>
          </a:p>
          <a:p>
            <a:pPr defTabSz="1219034"/>
            <a:r>
              <a:rPr lang="en-GB" sz="1100" dirty="0">
                <a:solidFill>
                  <a:schemeClr val="tx1"/>
                </a:solidFill>
                <a:latin typeface="Calibri"/>
              </a:rPr>
              <a:t>Links to Trust We Care ambition of ‘Putting Communities First’. The target for Did Not Attend (DNA) rates within KCHFT adult services is under 5%.</a:t>
            </a:r>
          </a:p>
          <a:p>
            <a:pPr defTabSz="1219034"/>
            <a:endParaRPr lang="en-GB" sz="1200" b="1" dirty="0">
              <a:solidFill>
                <a:prstClr val="black"/>
              </a:solidFill>
              <a:latin typeface="Calibri"/>
            </a:endParaRPr>
          </a:p>
        </p:txBody>
      </p:sp>
      <p:sp>
        <p:nvSpPr>
          <p:cNvPr id="10" name="Rectangle 9">
            <a:extLst>
              <a:ext uri="{FF2B5EF4-FFF2-40B4-BE49-F238E27FC236}">
                <a16:creationId xmlns:a16="http://schemas.microsoft.com/office/drawing/2014/main" id="{2FE8B530-F061-4204-A754-029F0F8953B1}"/>
              </a:ext>
            </a:extLst>
          </p:cNvPr>
          <p:cNvSpPr/>
          <p:nvPr/>
        </p:nvSpPr>
        <p:spPr>
          <a:xfrm>
            <a:off x="9953538" y="-6201"/>
            <a:ext cx="2238462" cy="637868"/>
          </a:xfrm>
          <a:prstGeom prst="rect">
            <a:avLst/>
          </a:prstGeom>
          <a:solidFill>
            <a:srgbClr val="AE257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65315" tIns="32657" rIns="65315" bIns="32657" numCol="1" spcCol="0" rtlCol="0" fromWordArt="0" anchor="t" anchorCtr="0" forceAA="0" compatLnSpc="1">
            <a:prstTxWarp prst="textNoShape">
              <a:avLst/>
            </a:prstTxWarp>
            <a:noAutofit/>
          </a:bodyPr>
          <a:lstStyle/>
          <a:p>
            <a:pPr algn="r" defTabSz="1219034"/>
            <a:endParaRPr lang="en-GB" sz="1000" dirty="0">
              <a:solidFill>
                <a:prstClr val="white"/>
              </a:solidFill>
              <a:latin typeface="Calibri"/>
            </a:endParaRPr>
          </a:p>
        </p:txBody>
      </p:sp>
      <p:sp>
        <p:nvSpPr>
          <p:cNvPr id="12" name="Rectangle 11">
            <a:extLst>
              <a:ext uri="{FF2B5EF4-FFF2-40B4-BE49-F238E27FC236}">
                <a16:creationId xmlns:a16="http://schemas.microsoft.com/office/drawing/2014/main" id="{72ACACA2-C349-4094-8BD1-99CA15B535B1}"/>
              </a:ext>
            </a:extLst>
          </p:cNvPr>
          <p:cNvSpPr/>
          <p:nvPr/>
        </p:nvSpPr>
        <p:spPr>
          <a:xfrm>
            <a:off x="4596008" y="5006340"/>
            <a:ext cx="7472761" cy="1783033"/>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defTabSz="1219034"/>
            <a:r>
              <a:rPr lang="en-GB" sz="1200" b="1" dirty="0">
                <a:solidFill>
                  <a:schemeClr val="tx1"/>
                </a:solidFill>
                <a:latin typeface="Calibri"/>
              </a:rPr>
              <a:t>Results, what we learned and what’s next</a:t>
            </a:r>
            <a:r>
              <a:rPr lang="en-GB" sz="1200" b="1" dirty="0">
                <a:solidFill>
                  <a:prstClr val="black"/>
                </a:solidFill>
                <a:latin typeface="Calibri"/>
              </a:rPr>
              <a:t>:</a:t>
            </a:r>
          </a:p>
          <a:p>
            <a:pPr marL="171450" indent="-171450" defTabSz="1219034">
              <a:buFont typeface="Arial" panose="020B0604020202020204" pitchFamily="34" charset="0"/>
              <a:buChar char="•"/>
            </a:pPr>
            <a:r>
              <a:rPr lang="en-GB" sz="1200" dirty="0"/>
              <a:t>Work on problem statement- why is it a problem?</a:t>
            </a:r>
          </a:p>
          <a:p>
            <a:pPr marL="171450" indent="-171450" defTabSz="1219034">
              <a:buFont typeface="Arial" panose="020B0604020202020204" pitchFamily="34" charset="0"/>
              <a:buChar char="•"/>
            </a:pPr>
            <a:r>
              <a:rPr lang="en-GB" sz="1200" dirty="0"/>
              <a:t>Feedback from team on process change</a:t>
            </a:r>
          </a:p>
          <a:p>
            <a:pPr marL="171450" indent="-171450" defTabSz="1219034">
              <a:buFont typeface="Arial" panose="020B0604020202020204" pitchFamily="34" charset="0"/>
              <a:buChar char="•"/>
            </a:pPr>
            <a:r>
              <a:rPr lang="en-GB" sz="1200" dirty="0"/>
              <a:t>New process taking more time? (question from Anna K at adult QI board)</a:t>
            </a:r>
          </a:p>
          <a:p>
            <a:pPr marL="171450" indent="-171450" defTabSz="1219034">
              <a:buFont typeface="Arial" panose="020B0604020202020204" pitchFamily="34" charset="0"/>
              <a:buChar char="•"/>
            </a:pPr>
            <a:r>
              <a:rPr lang="en-GB" sz="1200" dirty="0"/>
              <a:t>Think about patient engagement- reasons for DNA</a:t>
            </a:r>
          </a:p>
          <a:p>
            <a:pPr defTabSz="1219034"/>
            <a:endParaRPr lang="en-GB" sz="1200" b="1" dirty="0">
              <a:solidFill>
                <a:prstClr val="black"/>
              </a:solidFill>
              <a:latin typeface="Calibri"/>
            </a:endParaRPr>
          </a:p>
          <a:p>
            <a:pPr defTabSz="1219034"/>
            <a:endParaRPr lang="en-GB" sz="1200" dirty="0"/>
          </a:p>
          <a:p>
            <a:pPr defTabSz="1219034"/>
            <a:endParaRPr lang="en-GB" sz="1200" dirty="0"/>
          </a:p>
          <a:p>
            <a:pPr defTabSz="1219034"/>
            <a:endParaRPr lang="en-GB" sz="1200" b="1" dirty="0">
              <a:solidFill>
                <a:prstClr val="black"/>
              </a:solidFill>
              <a:latin typeface="Calibri"/>
            </a:endParaRPr>
          </a:p>
        </p:txBody>
      </p:sp>
      <p:pic>
        <p:nvPicPr>
          <p:cNvPr id="17" name="Picture 16">
            <a:extLst>
              <a:ext uri="{FF2B5EF4-FFF2-40B4-BE49-F238E27FC236}">
                <a16:creationId xmlns:a16="http://schemas.microsoft.com/office/drawing/2014/main" id="{FD9AD384-08F1-42DA-ACE1-44393CA8E9BF}"/>
              </a:ext>
            </a:extLst>
          </p:cNvPr>
          <p:cNvPicPr>
            <a:picLocks noChangeAspect="1"/>
          </p:cNvPicPr>
          <p:nvPr/>
        </p:nvPicPr>
        <p:blipFill>
          <a:blip r:embed="rId3"/>
          <a:stretch>
            <a:fillRect/>
          </a:stretch>
        </p:blipFill>
        <p:spPr>
          <a:xfrm>
            <a:off x="143338" y="86683"/>
            <a:ext cx="546191" cy="473365"/>
          </a:xfrm>
          <a:prstGeom prst="rect">
            <a:avLst/>
          </a:prstGeom>
          <a:solidFill>
            <a:schemeClr val="bg1"/>
          </a:solidFill>
        </p:spPr>
      </p:pic>
      <p:pic>
        <p:nvPicPr>
          <p:cNvPr id="18" name="Picture 17">
            <a:extLst>
              <a:ext uri="{FF2B5EF4-FFF2-40B4-BE49-F238E27FC236}">
                <a16:creationId xmlns:a16="http://schemas.microsoft.com/office/drawing/2014/main" id="{F957972D-FF06-4977-8151-6167E8E4EE42}"/>
              </a:ext>
            </a:extLst>
          </p:cNvPr>
          <p:cNvPicPr>
            <a:picLocks noChangeAspect="1"/>
          </p:cNvPicPr>
          <p:nvPr/>
        </p:nvPicPr>
        <p:blipFill>
          <a:blip r:embed="rId4"/>
          <a:stretch>
            <a:fillRect/>
          </a:stretch>
        </p:blipFill>
        <p:spPr>
          <a:xfrm>
            <a:off x="10198403" y="50796"/>
            <a:ext cx="1652588" cy="523875"/>
          </a:xfrm>
          <a:prstGeom prst="rect">
            <a:avLst/>
          </a:prstGeom>
        </p:spPr>
      </p:pic>
      <p:pic>
        <p:nvPicPr>
          <p:cNvPr id="11" name="Picture 10">
            <a:extLst>
              <a:ext uri="{FF2B5EF4-FFF2-40B4-BE49-F238E27FC236}">
                <a16:creationId xmlns:a16="http://schemas.microsoft.com/office/drawing/2014/main" id="{4A267EB7-1259-4BE2-A021-06A31F6D881F}"/>
              </a:ext>
            </a:extLst>
          </p:cNvPr>
          <p:cNvPicPr>
            <a:picLocks noChangeAspect="1"/>
          </p:cNvPicPr>
          <p:nvPr/>
        </p:nvPicPr>
        <p:blipFill>
          <a:blip r:embed="rId5"/>
          <a:stretch>
            <a:fillRect/>
          </a:stretch>
        </p:blipFill>
        <p:spPr>
          <a:xfrm>
            <a:off x="8259752" y="2358254"/>
            <a:ext cx="3769589" cy="2330592"/>
          </a:xfrm>
          <a:prstGeom prst="rect">
            <a:avLst/>
          </a:prstGeom>
        </p:spPr>
      </p:pic>
      <p:graphicFrame>
        <p:nvGraphicFramePr>
          <p:cNvPr id="16" name="Table 15">
            <a:extLst>
              <a:ext uri="{FF2B5EF4-FFF2-40B4-BE49-F238E27FC236}">
                <a16:creationId xmlns:a16="http://schemas.microsoft.com/office/drawing/2014/main" id="{866E3400-E502-41E5-BE3A-64B1587CCC69}"/>
              </a:ext>
            </a:extLst>
          </p:cNvPr>
          <p:cNvGraphicFramePr>
            <a:graphicFrameLocks noGrp="1"/>
          </p:cNvGraphicFramePr>
          <p:nvPr>
            <p:extLst/>
          </p:nvPr>
        </p:nvGraphicFramePr>
        <p:xfrm>
          <a:off x="4651935" y="2404451"/>
          <a:ext cx="3556209" cy="2464245"/>
        </p:xfrm>
        <a:graphic>
          <a:graphicData uri="http://schemas.openxmlformats.org/drawingml/2006/table">
            <a:tbl>
              <a:tblPr firstRow="1" firstCol="1" bandRow="1"/>
              <a:tblGrid>
                <a:gridCol w="3556209">
                  <a:extLst>
                    <a:ext uri="{9D8B030D-6E8A-4147-A177-3AD203B41FA5}">
                      <a16:colId xmlns:a16="http://schemas.microsoft.com/office/drawing/2014/main" val="1429037213"/>
                    </a:ext>
                  </a:extLst>
                </a:gridCol>
              </a:tblGrid>
              <a:tr h="740756">
                <a:tc>
                  <a:txBody>
                    <a:bodyPr/>
                    <a:lstStyle/>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1.For the whole team to know how to remove a patient from a session on RIO if UTA rather than outcoming as DNA.</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Predict that there will be a reduction in DNA rate for the team.</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To provide support for process change, aim for full implementation within a month.</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Continue to review monthly RIO DNA report for the team.</a:t>
                      </a:r>
                      <a:r>
                        <a:rPr lang="en-GB" sz="950" b="1" dirty="0">
                          <a:effectLst/>
                          <a:latin typeface="Arial" panose="020B0604020202020204" pitchFamily="34" charset="0"/>
                          <a:ea typeface="Calibri" panose="020F0502020204030204" pitchFamily="34" charset="0"/>
                          <a:cs typeface="Times New Roman" panose="02020603050405020304" pitchFamily="18" charset="0"/>
                        </a:rPr>
                        <a:t> </a:t>
                      </a:r>
                      <a:endParaRPr lang="en-GB" sz="9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240155728"/>
                  </a:ext>
                </a:extLst>
              </a:tr>
              <a:tr h="1273685">
                <a:tc>
                  <a:txBody>
                    <a:bodyPr/>
                    <a:lstStyle/>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2.To get all patients to use the teams 8X8 number to make contact.</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Predict that there will be a reduction in patients that are Unable to Attend (UTA) being outcomed on RIO as Did Not Attend (DNA).</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All new and current patients to be re-issued with the 8X8 number and encouraged to use to cancel sessions rather than calling the clinicians work mobile, which may not be answered or followed up in a timely manner.</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Team to be involved at team meeting on 5</a:t>
                      </a:r>
                      <a:r>
                        <a:rPr lang="en-GB" sz="950" b="1" baseline="30000" dirty="0">
                          <a:effectLst/>
                          <a:latin typeface="+mn-lt"/>
                          <a:ea typeface="Calibri" panose="020F0502020204030204" pitchFamily="34" charset="0"/>
                          <a:cs typeface="Times New Roman" panose="02020603050405020304" pitchFamily="18" charset="0"/>
                        </a:rPr>
                        <a:t>th</a:t>
                      </a:r>
                      <a:r>
                        <a:rPr lang="en-GB" sz="950" b="1" dirty="0">
                          <a:effectLst/>
                          <a:latin typeface="+mn-lt"/>
                          <a:ea typeface="Calibri" panose="020F0502020204030204" pitchFamily="34" charset="0"/>
                          <a:cs typeface="Times New Roman" panose="02020603050405020304" pitchFamily="18" charset="0"/>
                        </a:rPr>
                        <a:t> July 2023 and asked to implement asap and reviewed through weekly meeting.</a:t>
                      </a:r>
                      <a:endParaRPr lang="en-GB" sz="95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950" b="1" dirty="0">
                          <a:effectLst/>
                          <a:latin typeface="+mn-lt"/>
                          <a:ea typeface="Calibri" panose="020F0502020204030204" pitchFamily="34" charset="0"/>
                          <a:cs typeface="Times New Roman" panose="02020603050405020304" pitchFamily="18" charset="0"/>
                        </a:rPr>
                        <a:t>Continue to review monthly RIO DNA report for the team.</a:t>
                      </a:r>
                      <a:endParaRPr lang="en-GB" sz="95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112601720"/>
                  </a:ext>
                </a:extLst>
              </a:tr>
            </a:tbl>
          </a:graphicData>
        </a:graphic>
      </p:graphicFrame>
      <p:pic>
        <p:nvPicPr>
          <p:cNvPr id="3" name="Picture 2">
            <a:extLst>
              <a:ext uri="{FF2B5EF4-FFF2-40B4-BE49-F238E27FC236}">
                <a16:creationId xmlns:a16="http://schemas.microsoft.com/office/drawing/2014/main" id="{230E0F29-D063-471C-B603-E19B4CF144F7}"/>
              </a:ext>
            </a:extLst>
          </p:cNvPr>
          <p:cNvPicPr>
            <a:picLocks noChangeAspect="1"/>
          </p:cNvPicPr>
          <p:nvPr/>
        </p:nvPicPr>
        <p:blipFill>
          <a:blip r:embed="rId6"/>
          <a:stretch>
            <a:fillRect/>
          </a:stretch>
        </p:blipFill>
        <p:spPr>
          <a:xfrm>
            <a:off x="215055" y="4473958"/>
            <a:ext cx="4236734" cy="2236399"/>
          </a:xfrm>
          <a:prstGeom prst="rect">
            <a:avLst/>
          </a:prstGeom>
        </p:spPr>
      </p:pic>
    </p:spTree>
    <p:extLst>
      <p:ext uri="{BB962C8B-B14F-4D97-AF65-F5344CB8AC3E}">
        <p14:creationId xmlns:p14="http://schemas.microsoft.com/office/powerpoint/2010/main" val="3140172471"/>
      </p:ext>
    </p:extLst>
  </p:cSld>
  <p:clrMapOvr>
    <a:masterClrMapping/>
  </p:clrMapOvr>
</p:sld>
</file>

<file path=ppt/theme/theme1.xml><?xml version="1.0" encoding="utf-8"?>
<a:theme xmlns:a="http://schemas.openxmlformats.org/drawingml/2006/main" name="KCHFT master slides">
  <a:themeElements>
    <a:clrScheme name="KCHFT">
      <a:dk1>
        <a:sysClr val="windowText" lastClr="000000"/>
      </a:dk1>
      <a:lt1>
        <a:sysClr val="window" lastClr="FFFFFF"/>
      </a:lt1>
      <a:dk2>
        <a:srgbClr val="005EB8"/>
      </a:dk2>
      <a:lt2>
        <a:srgbClr val="FFFFFF"/>
      </a:lt2>
      <a:accent1>
        <a:srgbClr val="768692"/>
      </a:accent1>
      <a:accent2>
        <a:srgbClr val="41B6E6"/>
      </a:accent2>
      <a:accent3>
        <a:srgbClr val="78BE20"/>
      </a:accent3>
      <a:accent4>
        <a:srgbClr val="AE2573"/>
      </a:accent4>
      <a:accent5>
        <a:srgbClr val="330072"/>
      </a:accent5>
      <a:accent6>
        <a:srgbClr val="003087"/>
      </a:accent6>
      <a:hlink>
        <a:srgbClr val="005EB8"/>
      </a:hlink>
      <a:folHlink>
        <a:srgbClr val="AE257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1276</TotalTime>
  <Words>1577</Words>
  <Application>Microsoft Office PowerPoint</Application>
  <PresentationFormat>Widescreen</PresentationFormat>
  <Paragraphs>112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vt:lpstr>
      <vt:lpstr>Calibri</vt:lpstr>
      <vt:lpstr>Times New Roman</vt:lpstr>
      <vt:lpstr>Wingdings 2</vt:lpstr>
      <vt:lpstr>KCHFT master slides</vt:lpstr>
      <vt:lpstr>Improvement : Reducing the do not attend (DNA) rates for postural stability exercise sessions Project team: Peter Ellis and the postural stability team</vt:lpstr>
      <vt:lpstr>Improvement : Reducing the DNA rate for postural stability exercise sessions Project team: Peter Ellis and the postural stability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Improvement : xxx Key areas of focus: xxxxx</dc:title>
  <dc:creator>DONOVAN, Sarah (KENT COMMUNITY HEALTH NHS FOUNDATION TRUST)</dc:creator>
  <cp:lastModifiedBy>Barlow Jane</cp:lastModifiedBy>
  <cp:revision>51</cp:revision>
  <cp:lastPrinted>2023-08-14T08:17:17Z</cp:lastPrinted>
  <dcterms:created xsi:type="dcterms:W3CDTF">2023-05-15T10:48:55Z</dcterms:created>
  <dcterms:modified xsi:type="dcterms:W3CDTF">2024-03-07T11:15:00Z</dcterms:modified>
</cp:coreProperties>
</file>